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68" r:id="rId1"/>
  </p:sldMasterIdLst>
  <p:notesMasterIdLst>
    <p:notesMasterId r:id="rId12"/>
  </p:notesMasterIdLst>
  <p:handoutMasterIdLst>
    <p:handoutMasterId r:id="rId13"/>
  </p:handoutMasterIdLst>
  <p:sldIdLst>
    <p:sldId id="820" r:id="rId2"/>
    <p:sldId id="830" r:id="rId3"/>
    <p:sldId id="829" r:id="rId4"/>
    <p:sldId id="835" r:id="rId5"/>
    <p:sldId id="832" r:id="rId6"/>
    <p:sldId id="833" r:id="rId7"/>
    <p:sldId id="834" r:id="rId8"/>
    <p:sldId id="836" r:id="rId9"/>
    <p:sldId id="707" r:id="rId10"/>
    <p:sldId id="824" r:id="rId11"/>
  </p:sldIdLst>
  <p:sldSz cx="12192000" cy="6858000"/>
  <p:notesSz cx="6797675" cy="9926638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400"/>
    <a:srgbClr val="0091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7" autoAdjust="0"/>
    <p:restoredTop sz="94629" autoAdjust="0"/>
  </p:normalViewPr>
  <p:slideViewPr>
    <p:cSldViewPr>
      <p:cViewPr>
        <p:scale>
          <a:sx n="70" d="100"/>
          <a:sy n="70" d="100"/>
        </p:scale>
        <p:origin x="774" y="-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9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pPr>
              <a:defRPr/>
            </a:pPr>
            <a:fld id="{23672780-42D4-4EF0-BBBA-340DFB7DCEF6}" type="datetimeFigureOut">
              <a:rPr lang="de-AT"/>
              <a:pPr>
                <a:defRPr/>
              </a:pPr>
              <a:t>11.07.2018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294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pPr>
              <a:defRPr/>
            </a:pPr>
            <a:fld id="{EA4E3E7A-2741-4BAF-A353-C2D2362447C3}" type="slidenum">
              <a:rPr lang="de-AT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84493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731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731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4653"/>
            <a:ext cx="5438748" cy="446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noProof="0" smtClean="0"/>
              <a:t>Textmasterformate durch Klicken bearbeiten</a:t>
            </a:r>
          </a:p>
          <a:p>
            <a:pPr lvl="1"/>
            <a:r>
              <a:rPr lang="de-AT" noProof="0" smtClean="0"/>
              <a:t>Zweite Ebene</a:t>
            </a:r>
          </a:p>
          <a:p>
            <a:pPr lvl="2"/>
            <a:r>
              <a:rPr lang="de-AT" noProof="0" smtClean="0"/>
              <a:t>Dritte Ebene</a:t>
            </a:r>
          </a:p>
          <a:p>
            <a:pPr lvl="3"/>
            <a:r>
              <a:rPr lang="de-AT" noProof="0" smtClean="0"/>
              <a:t>Vierte Ebene</a:t>
            </a:r>
          </a:p>
          <a:p>
            <a:pPr lvl="4"/>
            <a:r>
              <a:rPr lang="de-AT" noProof="0" smtClean="0"/>
              <a:t>Fünfte Ebene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731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731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B6B6E2F-5942-408D-A9A0-7F859D05EAD1}" type="slidenum">
              <a:rPr lang="de-AT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059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de-AT" altLang="de-DE" smtClean="0"/>
              <a:t>Wer hätte gedacht, dass sein Verständnis von Transparenz so umfassend ist, dass es auch den Email und Telefonverkehr der Weltbürger miteinbezieht.</a:t>
            </a:r>
          </a:p>
          <a:p>
            <a:endParaRPr lang="de-AT" altLang="de-DE" smtClean="0"/>
          </a:p>
          <a:p>
            <a:r>
              <a:rPr lang="de-AT" altLang="de-DE" smtClean="0"/>
              <a:t>„Hat NSA Open Governmen zu ernst genommen“</a:t>
            </a:r>
          </a:p>
          <a:p>
            <a:endParaRPr lang="de-AT" altLang="de-DE" smtClean="0"/>
          </a:p>
          <a:p>
            <a:r>
              <a:rPr lang="de-AT" altLang="de-DE" smtClean="0"/>
              <a:t>Vorsicht geboten, dass Transparenz die gläserne Verwaltung und gl Staat braucht und nicht den gläsernen Bürger.</a:t>
            </a:r>
          </a:p>
        </p:txBody>
      </p:sp>
      <p:sp>
        <p:nvSpPr>
          <p:cNvPr id="2150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578039-3E04-4FFA-A20D-8AD5A539A93D}" type="slidenum">
              <a:rPr lang="de-AT" altLang="de-DE" sz="1300" smtClean="0"/>
              <a:pPr eaLnBrk="1" hangingPunct="1">
                <a:spcBef>
                  <a:spcPct val="0"/>
                </a:spcBef>
              </a:pPr>
              <a:t>2</a:t>
            </a:fld>
            <a:endParaRPr lang="de-AT" altLang="de-DE" sz="13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27651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AT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/>
          </a:p>
        </p:txBody>
      </p:sp>
      <p:sp>
        <p:nvSpPr>
          <p:cNvPr id="266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1A1CFB-5286-4505-999E-4CCACD0FBD69}" type="slidenum">
              <a:rPr lang="de-AT" altLang="de-DE" sz="1300" smtClean="0"/>
              <a:pPr eaLnBrk="1" hangingPunct="1">
                <a:spcBef>
                  <a:spcPct val="0"/>
                </a:spcBef>
              </a:pPr>
              <a:t>5</a:t>
            </a:fld>
            <a:endParaRPr lang="de-AT" altLang="de-DE" sz="13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altLang="de-DE" dirty="0" smtClean="0"/>
          </a:p>
        </p:txBody>
      </p:sp>
      <p:sp>
        <p:nvSpPr>
          <p:cNvPr id="286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96DC5B9-6E90-405D-914C-C4A7986653E3}" type="slidenum">
              <a:rPr lang="de-AT" altLang="de-DE" sz="1300" smtClean="0"/>
              <a:pPr eaLnBrk="1" hangingPunct="1">
                <a:spcBef>
                  <a:spcPct val="0"/>
                </a:spcBef>
              </a:pPr>
              <a:t>6</a:t>
            </a:fld>
            <a:endParaRPr lang="de-AT" altLang="de-DE" sz="13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/>
          </a:p>
        </p:txBody>
      </p:sp>
      <p:sp>
        <p:nvSpPr>
          <p:cNvPr id="317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D712320-16EC-414E-AFB3-A239B5E7CFAC}" type="slidenum">
              <a:rPr lang="de-AT" altLang="de-DE" sz="1300" smtClean="0"/>
              <a:pPr eaLnBrk="1" hangingPunct="1">
                <a:spcBef>
                  <a:spcPct val="0"/>
                </a:spcBef>
              </a:pPr>
              <a:t>7</a:t>
            </a:fld>
            <a:endParaRPr lang="de-AT" altLang="de-DE" sz="13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6B6E2F-5942-408D-A9A0-7F859D05EAD1}" type="slidenum">
              <a:rPr lang="de-AT" smtClean="0"/>
              <a:pPr>
                <a:defRPr/>
              </a:pPr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39613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401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1303" indent="-284140" defTabSz="95401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1320" indent="-226994" defTabSz="95401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98484" indent="-226994" defTabSz="95401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5646" indent="-226994" defTabSz="95401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2809" indent="-226994" defTabSz="9540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69972" indent="-226994" defTabSz="9540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7135" indent="-226994" defTabSz="9540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4297" indent="-226994" defTabSz="9540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5EE46108-CBD4-4EC1-AE69-B51C74C1109F}" type="slidenum">
              <a:rPr lang="de-AT" altLang="de-DE" sz="1300"/>
              <a:pPr>
                <a:spcBef>
                  <a:spcPct val="0"/>
                </a:spcBef>
              </a:pPr>
              <a:t>10</a:t>
            </a:fld>
            <a:endParaRPr lang="de-AT" altLang="de-DE" sz="13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hintergrund - al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"/>
          <a:stretch/>
        </p:blipFill>
        <p:spPr bwMode="auto">
          <a:xfrm>
            <a:off x="0" y="44624"/>
            <a:ext cx="12192000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Rectangle 14"/>
          <p:cNvSpPr>
            <a:spLocks noGrp="1" noChangeAspect="1" noChangeArrowheads="1"/>
          </p:cNvSpPr>
          <p:nvPr>
            <p:ph type="sldNum" sz="quarter" idx="4"/>
          </p:nvPr>
        </p:nvSpPr>
        <p:spPr>
          <a:xfrm>
            <a:off x="5808133" y="6524626"/>
            <a:ext cx="5088467" cy="188913"/>
          </a:xfrm>
        </p:spPr>
        <p:txBody>
          <a:bodyPr wrap="none"/>
          <a:lstStyle>
            <a:lvl1pPr>
              <a:defRPr/>
            </a:lvl1pPr>
          </a:lstStyle>
          <a:p>
            <a:pPr>
              <a:defRPr/>
            </a:pPr>
            <a:r>
              <a:rPr lang="de-AT" smtClean="0"/>
              <a:t>4. Oktober 2012 </a:t>
            </a:r>
            <a:r>
              <a:rPr lang="en-US" smtClean="0"/>
              <a:t>· Seite </a:t>
            </a:r>
            <a:fld id="{95D601F3-1D31-4F64-B230-EFCD797C9C43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  <p:sp>
        <p:nvSpPr>
          <p:cNvPr id="6146" name="Rectangle 2"/>
          <p:cNvSpPr>
            <a:spLocks noGrp="1" noChangeAspect="1" noChangeArrowheads="1"/>
          </p:cNvSpPr>
          <p:nvPr>
            <p:ph type="ctrTitle"/>
          </p:nvPr>
        </p:nvSpPr>
        <p:spPr>
          <a:xfrm>
            <a:off x="1007533" y="1916113"/>
            <a:ext cx="9889067" cy="1687512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sz="3400" b="0">
                <a:solidFill>
                  <a:srgbClr val="0091A6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AT" noProof="0" smtClean="0"/>
          </a:p>
        </p:txBody>
      </p:sp>
      <p:sp>
        <p:nvSpPr>
          <p:cNvPr id="6147" name="Rectangle 3"/>
          <p:cNvSpPr>
            <a:spLocks noGrp="1" noChangeAspect="1" noChangeArrowheads="1"/>
          </p:cNvSpPr>
          <p:nvPr>
            <p:ph type="subTitle" idx="1"/>
          </p:nvPr>
        </p:nvSpPr>
        <p:spPr>
          <a:xfrm>
            <a:off x="1007533" y="4221164"/>
            <a:ext cx="9889067" cy="1728787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0"/>
            </a:lvl1pPr>
          </a:lstStyle>
          <a:p>
            <a:pPr lvl="0"/>
            <a:r>
              <a:rPr lang="de-DE" noProof="0" dirty="0" smtClean="0"/>
              <a:t>Formatvorlage des Untertitelmasters durch Klicken bearbeiten</a:t>
            </a:r>
            <a:endParaRPr lang="de-AT" noProof="0" dirty="0" smtClean="0"/>
          </a:p>
        </p:txBody>
      </p:sp>
      <p:sp>
        <p:nvSpPr>
          <p:cNvPr id="10" name="Rechteck 9"/>
          <p:cNvSpPr/>
          <p:nvPr userDrawn="1"/>
        </p:nvSpPr>
        <p:spPr>
          <a:xfrm>
            <a:off x="9768408" y="22226"/>
            <a:ext cx="2448335" cy="1411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069" y="22226"/>
            <a:ext cx="1598826" cy="14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D3B5F-4542-4333-B245-39F19656EF22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 smtClean="0"/>
              <a:t>4. Oktober 2012 </a:t>
            </a:r>
            <a:r>
              <a:rPr lang="en-US" smtClean="0"/>
              <a:t>· Seite </a:t>
            </a:r>
            <a:fld id="{F86B00AC-C16F-4256-A806-8E62C69949D2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963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3211E-D5F5-46FC-8C23-626591637FAF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E0BEB8FD-5ED1-44A7-9195-6507F0A1A223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92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7533" y="1628776"/>
            <a:ext cx="49381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48918" y="1628776"/>
            <a:ext cx="4940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8465E-40C6-4BFE-9CBF-162B82204F61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FDBCF061-6C1F-437D-B6FF-1185A1E81B43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  <p:sp>
        <p:nvSpPr>
          <p:cNvPr id="8" name="Rechteck 7"/>
          <p:cNvSpPr/>
          <p:nvPr userDrawn="1"/>
        </p:nvSpPr>
        <p:spPr>
          <a:xfrm>
            <a:off x="9768408" y="22226"/>
            <a:ext cx="2448335" cy="1411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069" y="272405"/>
            <a:ext cx="1314202" cy="115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65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A6D1F-3E59-4594-AFEC-DCFC6D6F1FF4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9C7B4060-924A-4F2A-8761-BABFB4E73ED5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64046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7C017-6BEA-48EC-9FDC-EE48E9A56A22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7340FBCC-6354-4AE1-B5D0-DF85DC5FC0E2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487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96929-F8F5-4E3A-8D78-99D5082DC619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1983D2D5-ED9E-409F-992E-4D85246083C1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625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0A2C3-0939-4951-BA4E-5939C2B59B7C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EED6852B-D8B3-4C8E-8578-42278130ED20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079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51094-53D1-4620-9C92-51AAB30F4240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09B817AD-940D-4C49-B185-FAD9AB63815D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4291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1EE96-049E-4EF8-83B8-FC10F0F22CF3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D4940478-7737-4749-AA4D-1B7006E4ADEE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4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570385" y="549276"/>
            <a:ext cx="2518833" cy="56054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07533" y="549276"/>
            <a:ext cx="7359651" cy="560546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A114B-F739-4D3D-9A85-EBC726E64497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F253-542C-41F3-9AA3-8B167441C06A}" type="datetime4">
              <a:rPr lang="de-AT" smtClean="0"/>
              <a:pPr>
                <a:defRPr/>
              </a:pPr>
              <a:t>11. Juli 2018</a:t>
            </a:fld>
            <a:r>
              <a:rPr lang="de-AT" smtClean="0"/>
              <a:t> </a:t>
            </a:r>
            <a:r>
              <a:rPr lang="en-US" smtClean="0"/>
              <a:t>· Seite </a:t>
            </a:r>
            <a:fld id="{5E7CF465-5B59-4CAF-B835-8E3BBC959C35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3033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7534" y="549276"/>
            <a:ext cx="8640233" cy="8620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007533" y="1628776"/>
            <a:ext cx="4938184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48918" y="1628775"/>
            <a:ext cx="4940300" cy="2185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48918" y="3967164"/>
            <a:ext cx="4940300" cy="21875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1007533" y="188914"/>
            <a:ext cx="8544984" cy="287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E7A5F-5E72-4491-9FF6-D22579BDDD7D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3983567" y="6381750"/>
            <a:ext cx="7008284" cy="260350"/>
          </a:xfr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6288618" y="6524626"/>
            <a:ext cx="4705349" cy="1889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fld id="{6F95E9A0-B244-43CB-8E1B-7E44BDDFC844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784653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1133" y="44450"/>
            <a:ext cx="9914467" cy="685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678517" y="863600"/>
            <a:ext cx="4950883" cy="5626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832600" y="863600"/>
            <a:ext cx="4953000" cy="5626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>
          <a:xfrm>
            <a:off x="10282768" y="6524625"/>
            <a:ext cx="1919817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1B7F3-DE65-485E-B612-3FEFCCC1953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1"/>
          </p:nvPr>
        </p:nvSpPr>
        <p:spPr>
          <a:xfrm rot="16200000">
            <a:off x="11564409" y="1091671"/>
            <a:ext cx="914400" cy="30268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F1802-5DF4-44B5-BC30-2AE75C93FA02}" type="datetime7">
              <a:rPr lang="de-DE"/>
              <a:pPr>
                <a:defRPr/>
              </a:pPr>
              <a:t>Jul-18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429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intergrund - alles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1007535" y="549276"/>
            <a:ext cx="8568288" cy="86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1007534" y="1628776"/>
            <a:ext cx="1008168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Textmasterformate durch Klicken bearbeiten</a:t>
            </a:r>
          </a:p>
          <a:p>
            <a:pPr lvl="1"/>
            <a:r>
              <a:rPr lang="de-AT" smtClean="0"/>
              <a:t>Format durch Klicken bearbeiten</a:t>
            </a:r>
          </a:p>
          <a:p>
            <a:pPr lvl="2"/>
            <a:r>
              <a:rPr lang="de-AT" smtClean="0"/>
              <a:t>Format durch Klicken bearbeiten</a:t>
            </a:r>
          </a:p>
          <a:p>
            <a:pPr lvl="2"/>
            <a:endParaRPr lang="de-AT" smtClean="0"/>
          </a:p>
        </p:txBody>
      </p:sp>
      <p:sp>
        <p:nvSpPr>
          <p:cNvPr id="1028" name="Rectangle 4"/>
          <p:cNvSpPr>
            <a:spLocks noGrp="1" noChangeAspect="1" noChangeArrowheads="1"/>
          </p:cNvSpPr>
          <p:nvPr>
            <p:ph type="dt" sz="half" idx="2"/>
          </p:nvPr>
        </p:nvSpPr>
        <p:spPr bwMode="auto">
          <a:xfrm>
            <a:off x="1007533" y="188914"/>
            <a:ext cx="8544984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rgbClr val="0091A6"/>
                </a:solidFill>
              </a:defRPr>
            </a:lvl1pPr>
          </a:lstStyle>
          <a:p>
            <a:pPr>
              <a:defRPr/>
            </a:pPr>
            <a:fld id="{A92E7A5F-5E72-4491-9FF6-D22579BDDD7D}" type="datetime7">
              <a:rPr lang="de-DE" smtClean="0"/>
              <a:pPr>
                <a:defRPr/>
              </a:pPr>
              <a:t>Jul-18</a:t>
            </a:fld>
            <a:endParaRPr lang="de-AT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83567" y="6381750"/>
            <a:ext cx="7848328" cy="142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0091A6"/>
                </a:solidFill>
              </a:defRPr>
            </a:lvl1pPr>
          </a:lstStyle>
          <a:p>
            <a:endParaRPr lang="de-AT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88618" y="6524626"/>
            <a:ext cx="5543277" cy="22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91A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fld id="{6F95E9A0-B244-43CB-8E1B-7E44BDDFC844}" type="slidenum">
              <a:rPr lang="de-AT" smtClean="0"/>
              <a:pPr>
                <a:defRPr/>
              </a:pPr>
              <a:t>‹#›</a:t>
            </a:fld>
            <a:endParaRPr lang="de-AT"/>
          </a:p>
        </p:txBody>
      </p:sp>
      <p:sp>
        <p:nvSpPr>
          <p:cNvPr id="1043" name="Text Box 19"/>
          <p:cNvSpPr txBox="1">
            <a:spLocks noChangeAspect="1" noChangeArrowheads="1"/>
          </p:cNvSpPr>
          <p:nvPr/>
        </p:nvSpPr>
        <p:spPr bwMode="auto">
          <a:xfrm>
            <a:off x="1007534" y="6381750"/>
            <a:ext cx="191981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spcBef>
                <a:spcPct val="50000"/>
              </a:spcBef>
            </a:pPr>
            <a:r>
              <a:rPr lang="de-AT" sz="1000" b="1" dirty="0">
                <a:solidFill>
                  <a:srgbClr val="0091A6"/>
                </a:solidFill>
              </a:rPr>
              <a:t>www.kdz.or.at</a:t>
            </a:r>
          </a:p>
        </p:txBody>
      </p:sp>
      <p:sp>
        <p:nvSpPr>
          <p:cNvPr id="2" name="Rechteck 1"/>
          <p:cNvSpPr/>
          <p:nvPr userDrawn="1"/>
        </p:nvSpPr>
        <p:spPr>
          <a:xfrm>
            <a:off x="9768408" y="22226"/>
            <a:ext cx="2448335" cy="1411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069" y="22226"/>
            <a:ext cx="1598826" cy="14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  <p:sldLayoutId id="2147484181" r:id="rId13"/>
  </p:sldLayoutIdLst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Arial Black" pitchFamily="34" charset="0"/>
          <a:cs typeface="Arial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Arial Black" pitchFamily="34" charset="0"/>
          <a:cs typeface="Arial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Arial Black" pitchFamily="34" charset="0"/>
          <a:cs typeface="Arial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Arial Black" pitchFamily="34" charset="0"/>
          <a:cs typeface="Arial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defRPr sz="2600" b="1">
          <a:solidFill>
            <a:srgbClr val="F29400"/>
          </a:solidFill>
          <a:latin typeface="Arial Black" pitchFamily="34" charset="0"/>
          <a:cs typeface="Arial" charset="0"/>
        </a:defRPr>
      </a:lvl9pPr>
    </p:titleStyle>
    <p:bodyStyle>
      <a:lvl1pPr marL="541338" indent="-54133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29400"/>
        </a:buClr>
        <a:buFont typeface="Wingdings" pitchFamily="2" charset="2"/>
        <a:buChar char="q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900113" indent="-1793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Font typeface="Wingdings 3" pitchFamily="18" charset="2"/>
        <a:buChar char="¬"/>
        <a:defRPr b="1">
          <a:solidFill>
            <a:schemeClr val="tx1"/>
          </a:solidFill>
          <a:latin typeface="Arial" charset="0"/>
          <a:cs typeface="+mn-cs"/>
        </a:defRPr>
      </a:lvl2pPr>
      <a:lvl3pPr marL="1082675" indent="-3175" algn="l" rtl="0" eaLnBrk="1" fontAlgn="base" hangingPunct="1">
        <a:lnSpc>
          <a:spcPct val="13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Arial" charset="0"/>
          <a:cs typeface="+mn-cs"/>
        </a:defRPr>
      </a:lvl3pPr>
      <a:lvl4pPr marL="1844675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Arial" charset="0"/>
          <a:cs typeface="+mn-cs"/>
        </a:defRPr>
      </a:lvl4pPr>
      <a:lvl5pPr marL="2252663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Arial" charset="0"/>
          <a:cs typeface="+mn-cs"/>
        </a:defRPr>
      </a:lvl5pPr>
      <a:lvl6pPr marL="2709863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Arial" charset="0"/>
          <a:cs typeface="+mn-cs"/>
        </a:defRPr>
      </a:lvl6pPr>
      <a:lvl7pPr marL="3167063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Arial" charset="0"/>
          <a:cs typeface="+mn-cs"/>
        </a:defRPr>
      </a:lvl7pPr>
      <a:lvl8pPr marL="3624263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Arial" charset="0"/>
          <a:cs typeface="+mn-cs"/>
        </a:defRPr>
      </a:lvl8pPr>
      <a:lvl9pPr marL="4081463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flickr.com/photos/ocean_of_stars/3213219423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www.kdz.eu/en/open-government-implementation-model" TargetMode="Externa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mailto:prorok@kdz.or.at" TargetMode="External"/><Relationship Id="rId7" Type="http://schemas.openxmlformats.org/officeDocument/2006/relationships/hyperlink" Target="http://www.facebook.com/KDZ.or.a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ctrTitle"/>
          </p:nvPr>
        </p:nvSpPr>
        <p:spPr>
          <a:xfrm>
            <a:off x="2279650" y="1916114"/>
            <a:ext cx="7416800" cy="1728787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Building Trust </a:t>
            </a:r>
            <a:r>
              <a:rPr lang="de-DE" dirty="0" err="1" smtClean="0"/>
              <a:t>through</a:t>
            </a:r>
            <a:r>
              <a:rPr lang="de-DE" dirty="0" smtClean="0"/>
              <a:t> (</a:t>
            </a:r>
            <a:r>
              <a:rPr lang="de-DE" dirty="0" err="1" smtClean="0"/>
              <a:t>budget</a:t>
            </a:r>
            <a:r>
              <a:rPr lang="de-DE" dirty="0" smtClean="0"/>
              <a:t>) </a:t>
            </a:r>
            <a:r>
              <a:rPr lang="de-DE" dirty="0" err="1" smtClean="0"/>
              <a:t>transparency</a:t>
            </a:r>
            <a:endParaRPr lang="de-AT" dirty="0">
              <a:ea typeface="ＭＳ Ｐゴシック" charset="0"/>
            </a:endParaRPr>
          </a:p>
        </p:txBody>
      </p:sp>
      <p:sp>
        <p:nvSpPr>
          <p:cNvPr id="3075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endParaRPr lang="de-DE" dirty="0" smtClean="0">
              <a:ea typeface="ＭＳ Ｐゴシック" charset="0"/>
            </a:endParaRPr>
          </a:p>
          <a:p>
            <a:pPr>
              <a:buFont typeface="Wingdings" charset="0"/>
              <a:buNone/>
              <a:defRPr/>
            </a:pPr>
            <a:r>
              <a:rPr lang="de-DE" dirty="0" smtClean="0">
                <a:ea typeface="ＭＳ Ｐゴシック" charset="0"/>
              </a:rPr>
              <a:t>Thomas </a:t>
            </a:r>
            <a:r>
              <a:rPr lang="de-DE" dirty="0" err="1" smtClean="0">
                <a:ea typeface="ＭＳ Ｐゴシック" charset="0"/>
              </a:rPr>
              <a:t>Prorok</a:t>
            </a:r>
            <a:endParaRPr lang="de-DE" dirty="0">
              <a:ea typeface="ＭＳ Ｐゴシック" charset="0"/>
            </a:endParaRPr>
          </a:p>
        </p:txBody>
      </p:sp>
      <p:pic>
        <p:nvPicPr>
          <p:cNvPr id="307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7" y="149225"/>
            <a:ext cx="1655763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9" y="4676776"/>
            <a:ext cx="4586287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692" y="377079"/>
            <a:ext cx="3106738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13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nummernplatzhalt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1B7347E5-B09C-4759-8B1C-440621925784}" type="slidenum">
              <a:rPr lang="de-DE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 sz="1000" b="0" smtClean="0">
              <a:solidFill>
                <a:srgbClr val="0091A6"/>
              </a:solidFill>
              <a:latin typeface="Arial" pitchFamily="34" charset="0"/>
            </a:endParaRPr>
          </a:p>
        </p:txBody>
      </p:sp>
      <p:sp>
        <p:nvSpPr>
          <p:cNvPr id="5123" name="Datumsplatzhalter 5"/>
          <p:cNvSpPr>
            <a:spLocks noGrp="1"/>
          </p:cNvSpPr>
          <p:nvPr>
            <p:ph type="dt" sz="quarter" idx="11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04C5BF0E-8925-40A3-AFCB-CAABA67948A1}" type="datetime7">
              <a:rPr lang="de-DE" altLang="de-DE" sz="100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Jul-18</a:t>
            </a:fld>
            <a:endParaRPr lang="de-DE" altLang="de-DE" sz="1000" smtClean="0">
              <a:solidFill>
                <a:srgbClr val="0091A6"/>
              </a:solidFill>
              <a:latin typeface="Arial" pitchFamily="34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Tranzparenz und Verantwortung</a:t>
            </a:r>
            <a:endParaRPr lang="de-AT" altLang="de-DE" smtClean="0"/>
          </a:p>
        </p:txBody>
      </p:sp>
      <p:pic>
        <p:nvPicPr>
          <p:cNvPr id="5125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0638"/>
            <a:ext cx="13250333" cy="6878638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3937000" cy="6858000"/>
          </a:xfrm>
          <a:solidFill>
            <a:schemeClr val="bg1"/>
          </a:solidFill>
        </p:spPr>
        <p:txBody>
          <a:bodyPr/>
          <a:lstStyle/>
          <a:p>
            <a:pPr marL="0" indent="0">
              <a:lnSpc>
                <a:spcPct val="110000"/>
              </a:lnSpc>
              <a:buFont typeface="Wingdings" pitchFamily="2" charset="2"/>
              <a:buNone/>
            </a:pPr>
            <a:r>
              <a:rPr lang="en-US" altLang="de-DE" sz="1800" b="0" smtClean="0"/>
              <a:t>„The way to make government </a:t>
            </a:r>
            <a:r>
              <a:rPr lang="en-US" altLang="de-DE" sz="2000" smtClean="0">
                <a:solidFill>
                  <a:srgbClr val="0091A6"/>
                </a:solidFill>
              </a:rPr>
              <a:t>responsible</a:t>
            </a:r>
            <a:r>
              <a:rPr lang="en-US" altLang="de-DE" sz="1800" b="0" smtClean="0"/>
              <a:t> is to hold it </a:t>
            </a:r>
            <a:r>
              <a:rPr lang="en-US" altLang="de-DE" sz="1800" b="0" smtClean="0">
                <a:solidFill>
                  <a:srgbClr val="0091A6"/>
                </a:solidFill>
              </a:rPr>
              <a:t>accountable</a:t>
            </a:r>
            <a:r>
              <a:rPr lang="en-US" altLang="de-DE" sz="1800" b="0" smtClean="0"/>
              <a:t>. And the way to make government </a:t>
            </a:r>
            <a:r>
              <a:rPr lang="en-US" altLang="de-DE" sz="2000" smtClean="0"/>
              <a:t>accountable</a:t>
            </a:r>
            <a:r>
              <a:rPr lang="en-US" altLang="de-DE" sz="1800" b="0" smtClean="0"/>
              <a:t> is to make it </a:t>
            </a:r>
            <a:r>
              <a:rPr lang="en-US" altLang="de-DE" sz="2000" smtClean="0">
                <a:solidFill>
                  <a:srgbClr val="0091A6"/>
                </a:solidFill>
              </a:rPr>
              <a:t>transparent</a:t>
            </a:r>
            <a:r>
              <a:rPr lang="en-US" altLang="de-DE" sz="1800" b="0" smtClean="0">
                <a:solidFill>
                  <a:srgbClr val="0091A6"/>
                </a:solidFill>
              </a:rPr>
              <a:t> </a:t>
            </a:r>
            <a:r>
              <a:rPr lang="en-US" altLang="de-DE" sz="1800" b="0" smtClean="0"/>
              <a:t>so that the American people can know exactly </a:t>
            </a:r>
            <a:r>
              <a:rPr lang="en-US" altLang="de-DE" sz="2000" smtClean="0">
                <a:solidFill>
                  <a:srgbClr val="0091A6"/>
                </a:solidFill>
              </a:rPr>
              <a:t>what decisions are being made, how they‘re being made, and whether their interests are being well served</a:t>
            </a:r>
            <a:r>
              <a:rPr lang="en-US" altLang="de-DE" sz="2000" b="0" smtClean="0"/>
              <a:t>“</a:t>
            </a:r>
          </a:p>
          <a:p>
            <a:pPr marL="0" indent="0" algn="r">
              <a:lnSpc>
                <a:spcPct val="110000"/>
              </a:lnSpc>
              <a:buFont typeface="Wingdings" pitchFamily="2" charset="2"/>
              <a:buNone/>
            </a:pPr>
            <a:endParaRPr lang="en-US" altLang="de-DE" sz="1800" smtClean="0"/>
          </a:p>
          <a:p>
            <a:pPr marL="0" indent="0" algn="r">
              <a:lnSpc>
                <a:spcPct val="110000"/>
              </a:lnSpc>
              <a:buFont typeface="Wingdings" pitchFamily="2" charset="2"/>
              <a:buNone/>
            </a:pPr>
            <a:r>
              <a:rPr lang="en-US" altLang="de-DE" sz="1800" smtClean="0"/>
              <a:t>Barack Obama, 2009</a:t>
            </a:r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4368801" y="6538914"/>
            <a:ext cx="8640233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AT" altLang="de-DE" sz="1200" b="0">
                <a:latin typeface="Arial" pitchFamily="34" charset="0"/>
              </a:rPr>
              <a:t>AP Photo/Molly Riley, Pool, </a:t>
            </a:r>
            <a:r>
              <a:rPr lang="de-AT" altLang="de-DE" sz="1200" b="0">
                <a:latin typeface="Arial" pitchFamily="34" charset="0"/>
                <a:hlinkClick r:id="rId4"/>
              </a:rPr>
              <a:t>http://www.flickr.com/photos/ocean_of_stars/3213219423/</a:t>
            </a:r>
            <a:r>
              <a:rPr lang="de-AT" altLang="de-DE" sz="1200" b="0"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70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687686"/>
              </p:ext>
            </p:extLst>
          </p:nvPr>
        </p:nvGraphicFramePr>
        <p:xfrm>
          <a:off x="317005" y="3461371"/>
          <a:ext cx="11348143" cy="2774903"/>
        </p:xfrm>
        <a:graphic>
          <a:graphicData uri="http://schemas.openxmlformats.org/drawingml/2006/table">
            <a:tbl>
              <a:tblPr/>
              <a:tblGrid>
                <a:gridCol w="1497211"/>
                <a:gridCol w="2169914"/>
                <a:gridCol w="2208609"/>
                <a:gridCol w="2399109"/>
                <a:gridCol w="3073300"/>
              </a:tblGrid>
              <a:tr h="599406"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Objective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State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of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law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AT" sz="1200" dirty="0" smtClean="0"/>
                    </a:p>
                    <a:p>
                      <a:r>
                        <a:rPr lang="de-AT" sz="1200" dirty="0" err="1" smtClean="0"/>
                        <a:t>competitiveness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dirty="0" smtClean="0"/>
                        <a:t>social cohesion, quality of life,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participation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Transparency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,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participation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Co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production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512"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focus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state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/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souvereign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function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Market,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customer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Citizens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,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communities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Society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and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civil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society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organisations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9604"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argumentation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legal</a:t>
                      </a: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economical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politics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values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9604"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governance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Hierarchical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market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networks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Co-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Production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 /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Open Innovation</a:t>
                      </a: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9604"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modell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bureaucracy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New Public Management</a:t>
                      </a: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Public Governance</a:t>
                      </a: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Open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Government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7173"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origin</a:t>
                      </a:r>
                      <a:endParaRPr kumimoji="0" lang="de-A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charset="-122"/>
                        <a:cs typeface="Times New Roman" pitchFamily="18" charset="0"/>
                        <a:sym typeface="Helvetica Light" charset="0"/>
                      </a:endParaRP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1921 </a:t>
                      </a:r>
                      <a:br>
                        <a:rPr kumimoji="0" lang="de-AT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</a:br>
                      <a:r>
                        <a:rPr kumimoji="0" lang="de-AT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(Max Weber)</a:t>
                      </a: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1980ies</a:t>
                      </a:r>
                      <a:b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</a:b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1993 Neues Steuerungsmodell</a:t>
                      </a: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End </a:t>
                      </a:r>
                      <a:r>
                        <a:rPr kumimoji="0" lang="de-A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of</a:t>
                      </a: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 90ies</a:t>
                      </a: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00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charset="-122"/>
                          <a:cs typeface="Times New Roman" pitchFamily="18" charset="0"/>
                          <a:sym typeface="Helvetica Light" charset="0"/>
                        </a:rPr>
                        <a:t>2010+</a:t>
                      </a:r>
                    </a:p>
                  </a:txBody>
                  <a:tcPr marL="64291" marR="6429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Eingekerbter Richtungspfeil 9"/>
          <p:cNvSpPr/>
          <p:nvPr/>
        </p:nvSpPr>
        <p:spPr>
          <a:xfrm>
            <a:off x="1685355" y="1844824"/>
            <a:ext cx="2610445" cy="1385217"/>
          </a:xfrm>
          <a:prstGeom prst="chevron">
            <a:avLst/>
          </a:prstGeom>
          <a:solidFill>
            <a:srgbClr val="FCB1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531" tIns="38266" rIns="76531" bIns="38266" anchor="ctr"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20527" name="Textfeld 14"/>
          <p:cNvSpPr txBox="1">
            <a:spLocks noChangeArrowheads="1"/>
          </p:cNvSpPr>
          <p:nvPr/>
        </p:nvSpPr>
        <p:spPr bwMode="auto">
          <a:xfrm>
            <a:off x="2194592" y="2309705"/>
            <a:ext cx="1630923" cy="7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531" tIns="38266" rIns="76531" bIns="38266">
            <a:spAutoFit/>
          </a:bodyPr>
          <a:lstStyle>
            <a:lvl1pPr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ctr" eaLnBrk="1"/>
            <a:r>
              <a:rPr lang="de-AT" altLang="de-DE" sz="2200" b="1" dirty="0" err="1" smtClean="0">
                <a:latin typeface="Arial" pitchFamily="34" charset="0"/>
                <a:cs typeface="Arial" pitchFamily="34" charset="0"/>
              </a:rPr>
              <a:t>Regulatory</a:t>
            </a:r>
            <a:endParaRPr lang="de-AT" altLang="de-DE" sz="2200" b="1" dirty="0" smtClean="0">
              <a:latin typeface="Arial" pitchFamily="34" charset="0"/>
              <a:cs typeface="Arial" pitchFamily="34" charset="0"/>
            </a:endParaRPr>
          </a:p>
          <a:p>
            <a:pPr algn="ctr" eaLnBrk="1"/>
            <a:r>
              <a:rPr lang="de-AT" altLang="de-DE" sz="2200" b="1" dirty="0" smtClean="0">
                <a:latin typeface="Arial" pitchFamily="34" charset="0"/>
                <a:cs typeface="Arial" pitchFamily="34" charset="0"/>
              </a:rPr>
              <a:t>State</a:t>
            </a:r>
            <a:endParaRPr lang="de-AT" altLang="de-DE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Eingekerbter Richtungspfeil 16"/>
          <p:cNvSpPr/>
          <p:nvPr/>
        </p:nvSpPr>
        <p:spPr>
          <a:xfrm>
            <a:off x="3801071" y="1772816"/>
            <a:ext cx="2967633" cy="1501303"/>
          </a:xfrm>
          <a:prstGeom prst="chevron">
            <a:avLst/>
          </a:prstGeom>
          <a:solidFill>
            <a:srgbClr val="FCB1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531" tIns="38266" rIns="76531" bIns="38266" anchor="ctr"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20529" name="Textfeld 17"/>
          <p:cNvSpPr txBox="1">
            <a:spLocks noChangeArrowheads="1"/>
          </p:cNvSpPr>
          <p:nvPr/>
        </p:nvSpPr>
        <p:spPr bwMode="auto">
          <a:xfrm>
            <a:off x="4583832" y="2387832"/>
            <a:ext cx="1927478" cy="41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531" tIns="38266" rIns="76531" bIns="38266">
            <a:spAutoFit/>
          </a:bodyPr>
          <a:lstStyle>
            <a:lvl1pPr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/>
            <a:r>
              <a:rPr lang="de-AT" altLang="de-DE" sz="2200" b="1" dirty="0" smtClean="0">
                <a:latin typeface="Arial" pitchFamily="34" charset="0"/>
                <a:cs typeface="Arial" pitchFamily="34" charset="0"/>
              </a:rPr>
              <a:t>Service State</a:t>
            </a:r>
            <a:endParaRPr lang="de-AT" altLang="de-DE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Eingekerbter Richtungspfeil 18"/>
          <p:cNvSpPr/>
          <p:nvPr/>
        </p:nvSpPr>
        <p:spPr>
          <a:xfrm>
            <a:off x="6162974" y="1701105"/>
            <a:ext cx="3123249" cy="1645295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531" tIns="38266" rIns="76531" bIns="38266" anchor="ctr"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20531" name="Textfeld 20"/>
          <p:cNvSpPr txBox="1">
            <a:spLocks noChangeArrowheads="1"/>
          </p:cNvSpPr>
          <p:nvPr/>
        </p:nvSpPr>
        <p:spPr bwMode="auto">
          <a:xfrm>
            <a:off x="7083567" y="2309705"/>
            <a:ext cx="2202656" cy="7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531" tIns="38266" rIns="76531" bIns="38266">
            <a:spAutoFit/>
          </a:bodyPr>
          <a:lstStyle>
            <a:lvl1pPr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/>
            <a:r>
              <a:rPr lang="de-AT" altLang="de-DE" sz="2200" b="1" dirty="0" err="1" smtClean="0">
                <a:latin typeface="Arial" pitchFamily="34" charset="0"/>
                <a:cs typeface="Arial" pitchFamily="34" charset="0"/>
              </a:rPr>
              <a:t>Citizen</a:t>
            </a:r>
            <a:r>
              <a:rPr lang="de-AT" altLang="de-DE" sz="2200" b="1" dirty="0" smtClean="0">
                <a:latin typeface="Arial" pitchFamily="34" charset="0"/>
                <a:cs typeface="Arial" pitchFamily="34" charset="0"/>
              </a:rPr>
              <a:t> State</a:t>
            </a:r>
            <a:endParaRPr lang="de-AT" altLang="de-DE" sz="2200" b="1" dirty="0">
              <a:latin typeface="Arial" pitchFamily="34" charset="0"/>
              <a:cs typeface="Arial" pitchFamily="34" charset="0"/>
            </a:endParaRPr>
          </a:p>
          <a:p>
            <a:pPr eaLnBrk="1"/>
            <a:endParaRPr lang="de-AT" altLang="de-DE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Eingekerbter Richtungspfeil 23"/>
          <p:cNvSpPr/>
          <p:nvPr/>
        </p:nvSpPr>
        <p:spPr>
          <a:xfrm>
            <a:off x="8681874" y="1629109"/>
            <a:ext cx="3531692" cy="1789286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531" tIns="38266" rIns="76531" bIns="38266" anchor="ctr"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20533" name="Rechteck 3"/>
          <p:cNvSpPr>
            <a:spLocks noChangeArrowheads="1"/>
          </p:cNvSpPr>
          <p:nvPr/>
        </p:nvSpPr>
        <p:spPr bwMode="auto">
          <a:xfrm>
            <a:off x="9631178" y="2199654"/>
            <a:ext cx="2088058" cy="90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531" tIns="38266" rIns="76531" bIns="38266">
            <a:spAutoFit/>
          </a:bodyPr>
          <a:lstStyle>
            <a:lvl1pPr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/>
            <a:r>
              <a:rPr lang="de-AT" altLang="de-DE" sz="2700" b="1" dirty="0" smtClean="0">
                <a:latin typeface="Arial" pitchFamily="34" charset="0"/>
                <a:cs typeface="Arial" pitchFamily="34" charset="0"/>
              </a:rPr>
              <a:t>Open State</a:t>
            </a:r>
            <a:r>
              <a:rPr lang="de-AT" altLang="de-DE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de-AT" altLang="de-DE" sz="2700" b="1" dirty="0">
                <a:latin typeface="Arial" pitchFamily="34" charset="0"/>
                <a:cs typeface="Arial" pitchFamily="34" charset="0"/>
              </a:rPr>
            </a:br>
            <a:endParaRPr lang="de-AT" altLang="de-DE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4" name="Titel 1"/>
          <p:cNvSpPr>
            <a:spLocks noGrp="1"/>
          </p:cNvSpPr>
          <p:nvPr>
            <p:ph type="title"/>
          </p:nvPr>
        </p:nvSpPr>
        <p:spPr>
          <a:xfrm>
            <a:off x="1007567" y="549176"/>
            <a:ext cx="9313664" cy="861715"/>
          </a:xfrm>
        </p:spPr>
        <p:txBody>
          <a:bodyPr/>
          <a:lstStyle/>
          <a:p>
            <a:r>
              <a:rPr lang="de-AT" altLang="de-DE" dirty="0" smtClean="0"/>
              <a:t>Open State – Open </a:t>
            </a:r>
            <a:r>
              <a:rPr lang="de-AT" altLang="de-DE" dirty="0" err="1" smtClean="0"/>
              <a:t>Government</a:t>
            </a:r>
            <a:endParaRPr lang="de-AT" altLang="de-DE" dirty="0" smtClean="0"/>
          </a:p>
        </p:txBody>
      </p:sp>
      <p:sp>
        <p:nvSpPr>
          <p:cNvPr id="20535" name="Rectangle 4"/>
          <p:cNvSpPr>
            <a:spLocks noChangeArrowheads="1"/>
          </p:cNvSpPr>
          <p:nvPr/>
        </p:nvSpPr>
        <p:spPr bwMode="auto">
          <a:xfrm>
            <a:off x="2315765" y="6213947"/>
            <a:ext cx="6989048" cy="29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7134" tIns="55710" rIns="107134" bIns="55710">
            <a:spAutoFit/>
          </a:bodyPr>
          <a:lstStyle>
            <a:lvl1pPr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/>
            <a:r>
              <a:rPr lang="de-DE" altLang="de-DE" sz="1200"/>
              <a:t>Quelle:  Banner, Bovaird, Löffler (Governance International), modifiziert Prorok, Krabina (KDZ) 2012</a:t>
            </a:r>
            <a:endParaRPr lang="de-AT" altLang="de-DE" sz="1200"/>
          </a:p>
        </p:txBody>
      </p:sp>
      <p:sp>
        <p:nvSpPr>
          <p:cNvPr id="2053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00813" y="6415981"/>
            <a:ext cx="4705945" cy="189756"/>
          </a:xfrm>
          <a:noFill/>
        </p:spPr>
        <p:txBody>
          <a:bodyPr/>
          <a:lstStyle>
            <a:lvl1pPr eaLnBrk="0"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621849" indent="-239173" eaLnBrk="0"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956691" indent="-191338" eaLnBrk="0"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339367" indent="-191338" eaLnBrk="0"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1722044" indent="-191338" eaLnBrk="0"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104720" indent="-191338" algn="ctr" defTabSz="487647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487397" indent="-191338" algn="ctr" defTabSz="487647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2870073" indent="-191338" algn="ctr" defTabSz="487647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252749" indent="-191338" algn="ctr" defTabSz="487647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defTabSz="487647" eaLnBrk="1"/>
            <a:fld id="{6A94A83D-2A3C-4372-8BF8-2CD309D86D7B}" type="datetime4">
              <a:rPr lang="de-AT" altLang="de-DE" sz="1200">
                <a:solidFill>
                  <a:srgbClr val="0091A6"/>
                </a:solidFill>
                <a:latin typeface="Arial" pitchFamily="34" charset="0"/>
                <a:cs typeface="Arial" pitchFamily="34" charset="0"/>
              </a:rPr>
              <a:pPr defTabSz="487647" eaLnBrk="1"/>
              <a:t>11. Juli 2018</a:t>
            </a:fld>
            <a:r>
              <a:rPr lang="de-AT" altLang="de-DE" sz="1200">
                <a:solidFill>
                  <a:srgbClr val="0091A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1200">
                <a:solidFill>
                  <a:srgbClr val="0091A6"/>
                </a:solidFill>
                <a:latin typeface="Arial" pitchFamily="34" charset="0"/>
                <a:cs typeface="Arial" pitchFamily="34" charset="0"/>
              </a:rPr>
              <a:t>· Seite </a:t>
            </a:r>
            <a:fld id="{D69C42D1-F63E-4AA0-A02B-AAD4DD274DE4}" type="slidenum">
              <a:rPr lang="de-AT" altLang="de-DE" sz="1200">
                <a:solidFill>
                  <a:srgbClr val="0091A6"/>
                </a:solidFill>
                <a:latin typeface="Arial" pitchFamily="34" charset="0"/>
                <a:cs typeface="Arial" pitchFamily="34" charset="0"/>
              </a:rPr>
              <a:pPr defTabSz="487647" eaLnBrk="1"/>
              <a:t>3</a:t>
            </a:fld>
            <a:endParaRPr lang="de-AT" altLang="de-DE" sz="1200">
              <a:solidFill>
                <a:srgbClr val="0091A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65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2800" dirty="0" smtClean="0"/>
              <a:t>Thesis 1: </a:t>
            </a:r>
            <a:r>
              <a:rPr lang="de-AT" altLang="de-DE" sz="2800" dirty="0" err="1" smtClean="0"/>
              <a:t>Citizens</a:t>
            </a:r>
            <a:r>
              <a:rPr lang="de-AT" altLang="de-DE" sz="2800" dirty="0" smtClean="0"/>
              <a:t> </a:t>
            </a:r>
            <a:r>
              <a:rPr lang="de-AT" altLang="de-DE" sz="2800" dirty="0" err="1"/>
              <a:t>want</a:t>
            </a:r>
            <a:r>
              <a:rPr lang="de-AT" altLang="de-DE" sz="2800" dirty="0"/>
              <a:t> </a:t>
            </a:r>
            <a:r>
              <a:rPr lang="de-AT" altLang="de-DE" sz="2800" dirty="0" err="1"/>
              <a:t>to</a:t>
            </a:r>
            <a:r>
              <a:rPr lang="de-AT" altLang="de-DE" sz="2800" dirty="0"/>
              <a:t> </a:t>
            </a:r>
            <a:r>
              <a:rPr lang="de-AT" altLang="de-DE" sz="2800" dirty="0" err="1"/>
              <a:t>participate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07534" y="1628776"/>
            <a:ext cx="4666868" cy="4525963"/>
          </a:xfrm>
        </p:spPr>
        <p:txBody>
          <a:bodyPr/>
          <a:lstStyle/>
          <a:p>
            <a:r>
              <a:rPr lang="de-AT" dirty="0" smtClean="0"/>
              <a:t>Study in Germany on </a:t>
            </a:r>
            <a:r>
              <a:rPr lang="de-AT" dirty="0" err="1" smtClean="0"/>
              <a:t>local</a:t>
            </a:r>
            <a:r>
              <a:rPr lang="de-AT" dirty="0" smtClean="0"/>
              <a:t> </a:t>
            </a:r>
            <a:r>
              <a:rPr lang="de-AT" dirty="0" err="1" smtClean="0"/>
              <a:t>level</a:t>
            </a:r>
            <a:r>
              <a:rPr lang="de-AT" dirty="0" smtClean="0"/>
              <a:t> </a:t>
            </a:r>
            <a:r>
              <a:rPr lang="de-AT" dirty="0" err="1" smtClean="0"/>
              <a:t>showed</a:t>
            </a:r>
            <a:r>
              <a:rPr lang="de-AT" dirty="0" smtClean="0"/>
              <a:t>:</a:t>
            </a:r>
          </a:p>
          <a:p>
            <a:r>
              <a:rPr lang="de-AT" dirty="0" smtClean="0"/>
              <a:t>12 % </a:t>
            </a:r>
            <a:r>
              <a:rPr lang="de-AT" dirty="0" err="1" smtClean="0"/>
              <a:t>are</a:t>
            </a:r>
            <a:r>
              <a:rPr lang="de-AT" dirty="0" smtClean="0"/>
              <a:t> </a:t>
            </a:r>
            <a:r>
              <a:rPr lang="de-AT" dirty="0" err="1" smtClean="0"/>
              <a:t>engaged</a:t>
            </a:r>
            <a:r>
              <a:rPr lang="de-AT" dirty="0" smtClean="0"/>
              <a:t> in </a:t>
            </a:r>
            <a:r>
              <a:rPr lang="de-AT" dirty="0" err="1" smtClean="0"/>
              <a:t>local</a:t>
            </a:r>
            <a:r>
              <a:rPr lang="de-AT" dirty="0" smtClean="0"/>
              <a:t> </a:t>
            </a:r>
            <a:r>
              <a:rPr lang="de-AT" dirty="0" err="1" smtClean="0"/>
              <a:t>community</a:t>
            </a:r>
            <a:endParaRPr lang="de-AT" dirty="0" smtClean="0"/>
          </a:p>
          <a:p>
            <a:r>
              <a:rPr lang="de-AT" dirty="0" smtClean="0"/>
              <a:t>20 % </a:t>
            </a:r>
            <a:r>
              <a:rPr lang="de-AT" dirty="0" err="1" smtClean="0"/>
              <a:t>are</a:t>
            </a:r>
            <a:r>
              <a:rPr lang="de-AT" dirty="0" smtClean="0"/>
              <a:t> </a:t>
            </a:r>
            <a:r>
              <a:rPr lang="de-AT" dirty="0" err="1" smtClean="0"/>
              <a:t>interested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participate</a:t>
            </a:r>
            <a:endParaRPr lang="de-AT" dirty="0" smtClean="0"/>
          </a:p>
          <a:p>
            <a:r>
              <a:rPr lang="de-AT" dirty="0" smtClean="0"/>
              <a:t>38 %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citizens</a:t>
            </a:r>
            <a:r>
              <a:rPr lang="de-AT" dirty="0" smtClean="0"/>
              <a:t> </a:t>
            </a:r>
            <a:r>
              <a:rPr lang="de-AT" dirty="0" err="1" smtClean="0"/>
              <a:t>aged</a:t>
            </a:r>
            <a:r>
              <a:rPr lang="de-AT" dirty="0" smtClean="0"/>
              <a:t> 30 </a:t>
            </a:r>
            <a:r>
              <a:rPr lang="de-AT" dirty="0" err="1" smtClean="0"/>
              <a:t>to</a:t>
            </a:r>
            <a:r>
              <a:rPr lang="de-AT" dirty="0" smtClean="0"/>
              <a:t> 39 </a:t>
            </a:r>
            <a:r>
              <a:rPr lang="de-AT" dirty="0" err="1" smtClean="0"/>
              <a:t>are</a:t>
            </a:r>
            <a:r>
              <a:rPr lang="de-AT" dirty="0" smtClean="0"/>
              <a:t> </a:t>
            </a:r>
            <a:r>
              <a:rPr lang="de-AT" dirty="0" err="1" smtClean="0"/>
              <a:t>engaged</a:t>
            </a:r>
            <a:r>
              <a:rPr lang="de-AT" dirty="0" smtClean="0"/>
              <a:t> </a:t>
            </a:r>
            <a:r>
              <a:rPr lang="de-AT" dirty="0" err="1" smtClean="0"/>
              <a:t>or</a:t>
            </a:r>
            <a:r>
              <a:rPr lang="de-AT" dirty="0" smtClean="0"/>
              <a:t> </a:t>
            </a:r>
            <a:r>
              <a:rPr lang="de-AT" dirty="0" err="1" smtClean="0"/>
              <a:t>want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participate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AT" smtClean="0"/>
              <a:t>4. Oktober 2012 </a:t>
            </a:r>
            <a:r>
              <a:rPr lang="en-US" smtClean="0"/>
              <a:t>· Seite </a:t>
            </a:r>
            <a:fld id="{F86B00AC-C16F-4256-A806-8E62C69949D2}" type="slidenum">
              <a:rPr lang="de-AT" smtClean="0"/>
              <a:pPr>
                <a:defRPr/>
              </a:pPr>
              <a:t>4</a:t>
            </a:fld>
            <a:endParaRPr lang="de-AT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402" y="2204864"/>
            <a:ext cx="6482109" cy="3844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450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altLang="de-DE" sz="2400" dirty="0" smtClean="0"/>
              <a:t/>
            </a:r>
            <a:br>
              <a:rPr lang="de-AT" altLang="de-DE" sz="2400" dirty="0" smtClean="0"/>
            </a:br>
            <a:r>
              <a:rPr lang="de-AT" altLang="de-DE" sz="2800" dirty="0" smtClean="0"/>
              <a:t>Thesis 2: </a:t>
            </a:r>
            <a:r>
              <a:rPr lang="de-AT" altLang="de-DE" sz="2800" dirty="0" err="1" smtClean="0"/>
              <a:t>Social</a:t>
            </a:r>
            <a:r>
              <a:rPr lang="de-AT" altLang="de-DE" sz="2800" dirty="0" smtClean="0"/>
              <a:t> Media </a:t>
            </a:r>
            <a:r>
              <a:rPr lang="de-AT" altLang="de-DE" sz="2800" dirty="0" err="1" smtClean="0"/>
              <a:t>are</a:t>
            </a:r>
            <a:r>
              <a:rPr lang="de-AT" altLang="de-DE" sz="2800" dirty="0" smtClean="0"/>
              <a:t> </a:t>
            </a:r>
            <a:r>
              <a:rPr lang="de-AT" altLang="de-DE" sz="2800" dirty="0" err="1" smtClean="0"/>
              <a:t>catalyst</a:t>
            </a:r>
            <a:r>
              <a:rPr lang="de-AT" altLang="de-DE" sz="2800" dirty="0" smtClean="0"/>
              <a:t> </a:t>
            </a:r>
            <a:r>
              <a:rPr lang="de-AT" altLang="de-DE" sz="2800" dirty="0" err="1" smtClean="0"/>
              <a:t>for</a:t>
            </a:r>
            <a:r>
              <a:rPr lang="de-AT" altLang="de-DE" sz="2800" dirty="0" smtClean="0"/>
              <a:t> </a:t>
            </a:r>
            <a:r>
              <a:rPr lang="de-AT" altLang="de-DE" sz="2800" dirty="0" err="1" smtClean="0"/>
              <a:t>participation</a:t>
            </a:r>
            <a:endParaRPr lang="de-AT" altLang="de-DE" sz="2800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400" y="1610148"/>
            <a:ext cx="10057018" cy="4544682"/>
          </a:xfrm>
        </p:spPr>
        <p:txBody>
          <a:bodyPr/>
          <a:lstStyle/>
          <a:p>
            <a:pPr eaLnBrk="1" hangingPunct="1">
              <a:defRPr/>
            </a:pPr>
            <a:r>
              <a:rPr lang="de-AT" dirty="0" err="1" smtClean="0"/>
              <a:t>Social</a:t>
            </a:r>
            <a:r>
              <a:rPr lang="de-AT" dirty="0" smtClean="0"/>
              <a:t> </a:t>
            </a:r>
            <a:r>
              <a:rPr lang="de-AT" dirty="0" err="1" smtClean="0"/>
              <a:t>media</a:t>
            </a:r>
            <a:r>
              <a:rPr lang="de-AT" dirty="0" smtClean="0"/>
              <a:t> </a:t>
            </a:r>
            <a:r>
              <a:rPr lang="de-AT" dirty="0" err="1" smtClean="0"/>
              <a:t>change</a:t>
            </a:r>
            <a:r>
              <a:rPr lang="de-AT" dirty="0" smtClean="0"/>
              <a:t> </a:t>
            </a:r>
            <a:r>
              <a:rPr lang="de-AT" dirty="0" err="1" smtClean="0"/>
              <a:t>communication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politics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administration</a:t>
            </a:r>
            <a:r>
              <a:rPr lang="de-AT" dirty="0" smtClean="0"/>
              <a:t> </a:t>
            </a:r>
            <a:r>
              <a:rPr lang="de-AT" dirty="0" err="1" smtClean="0"/>
              <a:t>fundamentally</a:t>
            </a:r>
            <a:endParaRPr lang="de-AT" dirty="0" smtClean="0"/>
          </a:p>
          <a:p>
            <a:pPr eaLnBrk="1" hangingPunct="1">
              <a:defRPr/>
            </a:pPr>
            <a:r>
              <a:rPr lang="de-AT" sz="2400" dirty="0" smtClean="0">
                <a:latin typeface="Arial" panose="020B0604020202020204" pitchFamily="34" charset="0"/>
              </a:rPr>
              <a:t>New </a:t>
            </a:r>
            <a:r>
              <a:rPr lang="de-AT" sz="2400" dirty="0" err="1" smtClean="0">
                <a:latin typeface="Arial" panose="020B0604020202020204" pitchFamily="34" charset="0"/>
              </a:rPr>
              <a:t>forms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</a:rPr>
              <a:t>of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</a:rPr>
              <a:t>political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</a:rPr>
              <a:t>participation</a:t>
            </a:r>
            <a:endParaRPr lang="de-AT" sz="2400" dirty="0" smtClean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de-AT" sz="2400" dirty="0" err="1" smtClean="0">
                <a:latin typeface="Arial" panose="020B0604020202020204" pitchFamily="34" charset="0"/>
              </a:rPr>
              <a:t>Variety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</a:rPr>
              <a:t>of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</a:rPr>
              <a:t>information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</a:rPr>
              <a:t>gathering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</a:rPr>
              <a:t>for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</a:rPr>
              <a:t>broad</a:t>
            </a:r>
            <a:r>
              <a:rPr lang="de-AT" sz="2400" dirty="0" smtClean="0">
                <a:latin typeface="Arial" panose="020B0604020202020204" pitchFamily="34" charset="0"/>
              </a:rPr>
              <a:t> </a:t>
            </a:r>
            <a:endParaRPr lang="de-DE" sz="2400" dirty="0">
              <a:latin typeface="Arial" panose="020B0604020202020204" pitchFamily="34" charset="0"/>
            </a:endParaRPr>
          </a:p>
          <a:p>
            <a:pPr marL="541254" indent="-541254" eaLnBrk="1" hangingPunct="1">
              <a:defRPr/>
            </a:pPr>
            <a:r>
              <a:rPr lang="de-DE" sz="2400" dirty="0" err="1" smtClean="0">
                <a:latin typeface="Arial" panose="020B0604020202020204" pitchFamily="34" charset="0"/>
              </a:rPr>
              <a:t>Involving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new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groups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of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citizens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endParaRPr lang="de-DE" sz="2400" dirty="0">
              <a:latin typeface="Arial" panose="020B0604020202020204" pitchFamily="34" charset="0"/>
            </a:endParaRPr>
          </a:p>
          <a:p>
            <a:pPr marL="541254" indent="-541254" eaLnBrk="1" hangingPunct="1">
              <a:defRPr/>
            </a:pPr>
            <a:r>
              <a:rPr lang="de-DE" sz="2400" dirty="0" err="1">
                <a:latin typeface="Arial" panose="020B0604020202020204" pitchFamily="34" charset="0"/>
              </a:rPr>
              <a:t>M</a:t>
            </a:r>
            <a:r>
              <a:rPr lang="de-DE" sz="2400" dirty="0" err="1" smtClean="0">
                <a:latin typeface="Arial" panose="020B0604020202020204" pitchFamily="34" charset="0"/>
              </a:rPr>
              <a:t>ake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decision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making</a:t>
            </a:r>
            <a:r>
              <a:rPr lang="de-DE" sz="2400" dirty="0" smtClean="0">
                <a:latin typeface="Arial" panose="020B0604020202020204" pitchFamily="34" charset="0"/>
              </a:rPr>
              <a:t>                                        </a:t>
            </a:r>
            <a:r>
              <a:rPr lang="de-DE" sz="2400" dirty="0" err="1" smtClean="0">
                <a:latin typeface="Arial" panose="020B0604020202020204" pitchFamily="34" charset="0"/>
              </a:rPr>
              <a:t>processes</a:t>
            </a:r>
            <a:r>
              <a:rPr lang="de-DE" sz="2400" dirty="0" smtClean="0">
                <a:latin typeface="Arial" panose="020B0604020202020204" pitchFamily="34" charset="0"/>
              </a:rPr>
              <a:t> transparent &amp; </a:t>
            </a:r>
            <a:r>
              <a:rPr lang="de-DE" sz="2400" dirty="0" err="1" smtClean="0">
                <a:latin typeface="Arial" panose="020B0604020202020204" pitchFamily="34" charset="0"/>
              </a:rPr>
              <a:t>comprehensible</a:t>
            </a:r>
            <a:endParaRPr lang="de-DE" sz="2400" dirty="0" smtClean="0">
              <a:latin typeface="Arial" panose="020B0604020202020204" pitchFamily="34" charset="0"/>
            </a:endParaRPr>
          </a:p>
          <a:p>
            <a:pPr marL="541254" indent="-541254" eaLnBrk="1" hangingPunct="1">
              <a:defRPr/>
            </a:pPr>
            <a:r>
              <a:rPr lang="de-DE" sz="2400" dirty="0" smtClean="0">
                <a:latin typeface="Arial" panose="020B0604020202020204" pitchFamily="34" charset="0"/>
              </a:rPr>
              <a:t>Potential </a:t>
            </a:r>
            <a:r>
              <a:rPr lang="de-DE" sz="2400" dirty="0" err="1" smtClean="0">
                <a:latin typeface="Arial" panose="020B0604020202020204" pitchFamily="34" charset="0"/>
              </a:rPr>
              <a:t>to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influence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public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</a:rPr>
              <a:t>debate</a:t>
            </a:r>
            <a:r>
              <a:rPr lang="de-DE" sz="2400" dirty="0" smtClean="0">
                <a:latin typeface="Arial" panose="020B0604020202020204" pitchFamily="34" charset="0"/>
              </a:rPr>
              <a:t> </a:t>
            </a:r>
            <a:endParaRPr lang="de-DE" sz="2400" dirty="0">
              <a:latin typeface="Arial" panose="020B0604020202020204" pitchFamily="34" charset="0"/>
            </a:endParaRPr>
          </a:p>
        </p:txBody>
      </p:sp>
      <p:sp>
        <p:nvSpPr>
          <p:cNvPr id="10244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AT" altLang="de-DE" sz="1000" smtClean="0">
                <a:solidFill>
                  <a:srgbClr val="0091A6"/>
                </a:solidFill>
                <a:latin typeface="Arial" pitchFamily="34" charset="0"/>
              </a:rPr>
              <a:t>Thomas Prorok</a:t>
            </a:r>
          </a:p>
        </p:txBody>
      </p:sp>
      <p:sp>
        <p:nvSpPr>
          <p:cNvPr id="10245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B5C8D040-E93D-453C-90D1-C34E7CD8ACE4}" type="datetime4"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11. Juli 2018</a:t>
            </a:fld>
            <a:r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t> </a:t>
            </a:r>
            <a:r>
              <a:rPr lang="en-US" altLang="de-DE" sz="1000" b="0" smtClean="0">
                <a:solidFill>
                  <a:srgbClr val="0091A6"/>
                </a:solidFill>
                <a:latin typeface="Arial" pitchFamily="34" charset="0"/>
              </a:rPr>
              <a:t>· Seite </a:t>
            </a:r>
            <a:fld id="{F69D8EE6-6826-443E-8BE2-EE449AAEE413}" type="slidenum"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AT" altLang="de-DE" sz="1000" b="0" smtClean="0">
              <a:solidFill>
                <a:srgbClr val="0091A6"/>
              </a:solidFill>
              <a:latin typeface="Arial" pitchFamily="34" charset="0"/>
            </a:endParaRPr>
          </a:p>
        </p:txBody>
      </p:sp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7" y="3508884"/>
            <a:ext cx="5553033" cy="2944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95400" y="5466295"/>
            <a:ext cx="5568949" cy="141577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41254" indent="-541254">
              <a:defRPr/>
            </a:pPr>
            <a:endParaRPr lang="de-DE" sz="1400" dirty="0"/>
          </a:p>
          <a:p>
            <a:pPr>
              <a:buFont typeface="Wingdings" pitchFamily="2" charset="2"/>
              <a:buNone/>
              <a:defRPr/>
            </a:pPr>
            <a:r>
              <a:rPr lang="de-DE" sz="1200" dirty="0"/>
              <a:t>Zweiter Zwischenbericht der Enquete-Kommission „Internet und digitale Gesellschaft – Medienkompetenz“, Deutscher Bundestag, Drucksache 17/7286, 21.10.2011, S. 10</a:t>
            </a:r>
            <a:endParaRPr lang="de-AT" sz="2000" dirty="0"/>
          </a:p>
          <a:p>
            <a:pPr>
              <a:defRPr/>
            </a:pPr>
            <a:endParaRPr lang="de-AT" dirty="0"/>
          </a:p>
          <a:p>
            <a:pPr>
              <a:defRPr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6262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2800" dirty="0" smtClean="0"/>
              <a:t>Thesis 3: </a:t>
            </a:r>
            <a:r>
              <a:rPr lang="de-AT" altLang="de-DE" sz="2800" dirty="0" err="1" smtClean="0"/>
              <a:t>Transparency</a:t>
            </a:r>
            <a:r>
              <a:rPr lang="de-AT" altLang="de-DE" sz="2800" dirty="0" smtClean="0"/>
              <a:t> </a:t>
            </a:r>
            <a:r>
              <a:rPr lang="de-AT" altLang="de-DE" sz="2800" dirty="0" err="1" smtClean="0"/>
              <a:t>is</a:t>
            </a:r>
            <a:r>
              <a:rPr lang="de-AT" altLang="de-DE" sz="2800" dirty="0" smtClean="0"/>
              <a:t> </a:t>
            </a:r>
            <a:r>
              <a:rPr lang="de-AT" altLang="de-DE" sz="2800" dirty="0" err="1" smtClean="0"/>
              <a:t>the</a:t>
            </a:r>
            <a:r>
              <a:rPr lang="de-AT" altLang="de-DE" sz="2800" dirty="0" smtClean="0"/>
              <a:t> </a:t>
            </a:r>
            <a:r>
              <a:rPr lang="de-AT" altLang="de-DE" sz="2800" dirty="0" err="1" smtClean="0"/>
              <a:t>basis</a:t>
            </a:r>
            <a:r>
              <a:rPr lang="de-AT" altLang="de-DE" sz="2800" dirty="0" smtClean="0"/>
              <a:t> </a:t>
            </a:r>
            <a:r>
              <a:rPr lang="de-AT" altLang="de-DE" sz="2800" dirty="0" err="1" smtClean="0"/>
              <a:t>for</a:t>
            </a:r>
            <a:r>
              <a:rPr lang="de-AT" altLang="de-DE" sz="2800" dirty="0" smtClean="0"/>
              <a:t> </a:t>
            </a:r>
            <a:r>
              <a:rPr lang="de-AT" altLang="de-DE" sz="2800" dirty="0" err="1" smtClean="0"/>
              <a:t>participation</a:t>
            </a:r>
            <a:r>
              <a:rPr lang="de-AT" altLang="de-DE" sz="2800" dirty="0" smtClean="0"/>
              <a:t> &amp; </a:t>
            </a:r>
            <a:r>
              <a:rPr lang="de-AT" altLang="de-DE" sz="2800" dirty="0" err="1" smtClean="0"/>
              <a:t>trust</a:t>
            </a:r>
            <a:endParaRPr lang="de-AT" altLang="de-DE" sz="2800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83432" y="1428407"/>
            <a:ext cx="5976664" cy="5429593"/>
          </a:xfrm>
        </p:spPr>
        <p:txBody>
          <a:bodyPr/>
          <a:lstStyle/>
          <a:p>
            <a:pPr>
              <a:defRPr/>
            </a:pPr>
            <a:r>
              <a:rPr lang="de-AT" dirty="0" err="1" smtClean="0"/>
              <a:t>Transparency</a:t>
            </a:r>
            <a:r>
              <a:rPr lang="de-AT" dirty="0" smtClean="0"/>
              <a:t> </a:t>
            </a:r>
            <a:r>
              <a:rPr lang="de-AT" dirty="0" err="1" smtClean="0"/>
              <a:t>enables</a:t>
            </a:r>
            <a:endParaRPr lang="de-AT" dirty="0"/>
          </a:p>
          <a:p>
            <a:pPr>
              <a:defRPr/>
            </a:pPr>
            <a:r>
              <a:rPr lang="de-AT" dirty="0" err="1" smtClean="0"/>
              <a:t>Citizens</a:t>
            </a:r>
            <a:r>
              <a:rPr lang="de-AT" dirty="0" smtClean="0"/>
              <a:t> &amp; </a:t>
            </a:r>
            <a:r>
              <a:rPr lang="de-AT" dirty="0" err="1" smtClean="0"/>
              <a:t>civil</a:t>
            </a:r>
            <a:r>
              <a:rPr lang="de-AT" dirty="0" smtClean="0"/>
              <a:t> </a:t>
            </a:r>
            <a:r>
              <a:rPr lang="de-AT" dirty="0" err="1" smtClean="0"/>
              <a:t>society</a:t>
            </a:r>
            <a:r>
              <a:rPr lang="de-AT" dirty="0" smtClean="0"/>
              <a:t>                </a:t>
            </a:r>
            <a:r>
              <a:rPr lang="de-AT" dirty="0" err="1" smtClean="0"/>
              <a:t>receive</a:t>
            </a:r>
            <a:r>
              <a:rPr lang="de-AT" dirty="0" smtClean="0"/>
              <a:t> </a:t>
            </a:r>
            <a:r>
              <a:rPr lang="de-AT" dirty="0" err="1" smtClean="0"/>
              <a:t>information</a:t>
            </a:r>
            <a:endParaRPr lang="de-AT" dirty="0"/>
          </a:p>
          <a:p>
            <a:pPr>
              <a:defRPr/>
            </a:pPr>
            <a:r>
              <a:rPr lang="de-AT" dirty="0" err="1" smtClean="0"/>
              <a:t>Creation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awareness</a:t>
            </a:r>
            <a:endParaRPr lang="de-AT" dirty="0" smtClean="0"/>
          </a:p>
          <a:p>
            <a:pPr>
              <a:defRPr/>
            </a:pPr>
            <a:r>
              <a:rPr lang="de-AT" dirty="0" smtClean="0"/>
              <a:t>Impact </a:t>
            </a:r>
            <a:r>
              <a:rPr lang="de-AT" dirty="0" err="1" smtClean="0"/>
              <a:t>monitoring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government</a:t>
            </a:r>
            <a:endParaRPr lang="de-AT" dirty="0" smtClean="0"/>
          </a:p>
          <a:p>
            <a:pPr lvl="1">
              <a:defRPr/>
            </a:pPr>
            <a:r>
              <a:rPr lang="en-US" sz="2000" dirty="0"/>
              <a:t>Increase in the educational level of the</a:t>
            </a:r>
            <a:br>
              <a:rPr lang="en-US" sz="2000" dirty="0"/>
            </a:br>
            <a:r>
              <a:rPr lang="en-US" sz="2000" dirty="0"/>
              <a:t>Pupils and target groups in adult </a:t>
            </a:r>
            <a:r>
              <a:rPr lang="en-US" sz="2000" dirty="0" smtClean="0"/>
              <a:t>education</a:t>
            </a:r>
          </a:p>
          <a:p>
            <a:pPr lvl="1">
              <a:defRPr/>
            </a:pPr>
            <a:r>
              <a:rPr lang="en-US" sz="2000" dirty="0"/>
              <a:t>Improving opportunity and gender equality in </a:t>
            </a:r>
            <a:r>
              <a:rPr lang="en-US" sz="2000" dirty="0" smtClean="0"/>
              <a:t>education</a:t>
            </a:r>
          </a:p>
          <a:p>
            <a:pPr lvl="1">
              <a:defRPr/>
            </a:pPr>
            <a:r>
              <a:rPr lang="en-US" sz="2000" dirty="0"/>
              <a:t>Increase the effectiveness and efficiency of educational administration</a:t>
            </a:r>
            <a:endParaRPr lang="de-AT" sz="2000" dirty="0" smtClean="0"/>
          </a:p>
          <a:p>
            <a:pPr marL="0" indent="0">
              <a:buNone/>
              <a:defRPr/>
            </a:pPr>
            <a:r>
              <a:rPr lang="de-AT" dirty="0"/>
              <a:t>		</a:t>
            </a:r>
          </a:p>
        </p:txBody>
      </p:sp>
      <p:sp>
        <p:nvSpPr>
          <p:cNvPr id="12292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AT" altLang="de-DE" sz="1000" smtClean="0">
                <a:solidFill>
                  <a:srgbClr val="0091A6"/>
                </a:solidFill>
                <a:latin typeface="Arial" pitchFamily="34" charset="0"/>
              </a:rPr>
              <a:t>Thomas Prorok</a:t>
            </a:r>
          </a:p>
        </p:txBody>
      </p:sp>
      <p:sp>
        <p:nvSpPr>
          <p:cNvPr id="12293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61588E89-EB8C-4B15-A07F-94E821E8E67E}" type="datetime4"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11. Juli 2018</a:t>
            </a:fld>
            <a:r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t> </a:t>
            </a:r>
            <a:r>
              <a:rPr lang="en-US" altLang="de-DE" sz="1000" b="0" smtClean="0">
                <a:solidFill>
                  <a:srgbClr val="0091A6"/>
                </a:solidFill>
                <a:latin typeface="Arial" pitchFamily="34" charset="0"/>
              </a:rPr>
              <a:t>· Seite </a:t>
            </a:r>
            <a:fld id="{7E2E5E7F-1BC3-4B17-AEAD-EABE9140EAB5}" type="slidenum"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AT" altLang="de-DE" sz="1000" b="0" smtClean="0">
              <a:solidFill>
                <a:srgbClr val="0091A6"/>
              </a:solidFill>
              <a:latin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80" y="1428406"/>
            <a:ext cx="5095875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/>
          <p:cNvSpPr/>
          <p:nvPr/>
        </p:nvSpPr>
        <p:spPr>
          <a:xfrm rot="16200000">
            <a:off x="9776483" y="3928353"/>
            <a:ext cx="3955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000" b="1" dirty="0"/>
              <a:t>www.wirkungsmonitoring.gv.at</a:t>
            </a:r>
          </a:p>
        </p:txBody>
      </p:sp>
    </p:spTree>
    <p:extLst>
      <p:ext uri="{BB962C8B-B14F-4D97-AF65-F5344CB8AC3E}">
        <p14:creationId xmlns:p14="http://schemas.microsoft.com/office/powerpoint/2010/main" val="2101325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altLang="de-DE" sz="2400" dirty="0" smtClean="0"/>
              <a:t>Thesis 4: Open </a:t>
            </a:r>
            <a:r>
              <a:rPr lang="de-AT" altLang="de-DE" sz="2400" dirty="0" err="1" smtClean="0"/>
              <a:t>Government</a:t>
            </a:r>
            <a:r>
              <a:rPr lang="de-AT" altLang="de-DE" sz="2400" dirty="0" smtClean="0"/>
              <a:t> Data </a:t>
            </a:r>
            <a:r>
              <a:rPr lang="de-AT" altLang="de-DE" sz="2400" dirty="0" err="1" smtClean="0"/>
              <a:t>is</a:t>
            </a:r>
            <a:r>
              <a:rPr lang="de-AT" altLang="de-DE" sz="2400" dirty="0" smtClean="0"/>
              <a:t> ONE IMPORTANT </a:t>
            </a:r>
            <a:r>
              <a:rPr lang="de-AT" altLang="de-DE" sz="2400" dirty="0" err="1" smtClean="0"/>
              <a:t>part</a:t>
            </a:r>
            <a:r>
              <a:rPr lang="de-AT" altLang="de-DE" sz="2400" dirty="0" smtClean="0"/>
              <a:t> </a:t>
            </a:r>
            <a:r>
              <a:rPr lang="de-AT" altLang="de-DE" sz="2400" dirty="0" err="1" smtClean="0"/>
              <a:t>of</a:t>
            </a:r>
            <a:r>
              <a:rPr lang="de-AT" altLang="de-DE" sz="2400" dirty="0" smtClean="0"/>
              <a:t> </a:t>
            </a:r>
            <a:r>
              <a:rPr lang="de-AT" altLang="de-DE" sz="2400" dirty="0" err="1" smtClean="0"/>
              <a:t>transparency</a:t>
            </a:r>
            <a:r>
              <a:rPr lang="de-AT" altLang="de-DE" sz="2400" dirty="0" smtClean="0"/>
              <a:t> &amp; </a:t>
            </a:r>
            <a:r>
              <a:rPr lang="de-AT" altLang="de-DE" sz="2400" dirty="0" err="1" smtClean="0"/>
              <a:t>participation</a:t>
            </a:r>
            <a:endParaRPr lang="de-AT" altLang="de-DE" sz="2400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7368" y="1484784"/>
            <a:ext cx="10176933" cy="452596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de-AT" sz="2400" dirty="0" smtClean="0"/>
              <a:t>„Data </a:t>
            </a:r>
            <a:r>
              <a:rPr lang="de-AT" sz="2400" dirty="0" err="1" smtClean="0"/>
              <a:t>is</a:t>
            </a:r>
            <a:r>
              <a:rPr lang="de-AT" sz="2400" dirty="0" smtClean="0"/>
              <a:t> </a:t>
            </a:r>
            <a:r>
              <a:rPr lang="de-AT" sz="2400" dirty="0" err="1" smtClean="0"/>
              <a:t>the</a:t>
            </a:r>
            <a:r>
              <a:rPr lang="de-AT" sz="2400" dirty="0" smtClean="0"/>
              <a:t> </a:t>
            </a:r>
            <a:r>
              <a:rPr lang="de-AT" sz="2400" dirty="0" err="1" smtClean="0"/>
              <a:t>new</a:t>
            </a:r>
            <a:r>
              <a:rPr lang="de-AT" sz="2400" dirty="0" smtClean="0"/>
              <a:t> </a:t>
            </a:r>
            <a:r>
              <a:rPr lang="de-AT" sz="2400" dirty="0" err="1" smtClean="0"/>
              <a:t>gold</a:t>
            </a:r>
            <a:r>
              <a:rPr lang="de-AT" sz="2400" dirty="0" smtClean="0"/>
              <a:t>“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de-AT" sz="2400" dirty="0" smtClean="0"/>
              <a:t>(</a:t>
            </a:r>
            <a:r>
              <a:rPr lang="de-AT" sz="2400" dirty="0" err="1" smtClean="0"/>
              <a:t>Neelie</a:t>
            </a:r>
            <a:r>
              <a:rPr lang="de-AT" sz="2400" dirty="0" smtClean="0"/>
              <a:t> </a:t>
            </a:r>
            <a:r>
              <a:rPr lang="de-AT" sz="2400" dirty="0" err="1" smtClean="0"/>
              <a:t>Kroes</a:t>
            </a:r>
            <a:r>
              <a:rPr lang="de-AT" sz="2400" dirty="0" smtClean="0"/>
              <a:t>)</a:t>
            </a:r>
            <a:endParaRPr lang="de-AT" sz="2000" dirty="0" smtClean="0"/>
          </a:p>
          <a:p>
            <a:pPr eaLnBrk="1" hangingPunct="1">
              <a:defRPr/>
            </a:pPr>
            <a:r>
              <a:rPr lang="de-AT" sz="2000" dirty="0" smtClean="0"/>
              <a:t>Involvement </a:t>
            </a:r>
            <a:r>
              <a:rPr lang="de-AT" sz="2000" dirty="0" err="1" smtClean="0"/>
              <a:t>of</a:t>
            </a:r>
            <a:r>
              <a:rPr lang="de-AT" sz="2000" dirty="0" smtClean="0"/>
              <a:t> „Community“</a:t>
            </a:r>
          </a:p>
          <a:p>
            <a:pPr eaLnBrk="1" hangingPunct="1">
              <a:defRPr/>
            </a:pPr>
            <a:r>
              <a:rPr lang="de-AT" sz="2000" dirty="0" smtClean="0"/>
              <a:t>Data </a:t>
            </a:r>
            <a:r>
              <a:rPr lang="de-AT" sz="2000" dirty="0" err="1" smtClean="0"/>
              <a:t>need</a:t>
            </a:r>
            <a:r>
              <a:rPr lang="de-AT" sz="2000" dirty="0" smtClean="0"/>
              <a:t> </a:t>
            </a:r>
            <a:r>
              <a:rPr lang="de-AT" sz="2000" dirty="0" err="1" smtClean="0"/>
              <a:t>explanation</a:t>
            </a:r>
            <a:r>
              <a:rPr lang="de-AT" sz="2000" dirty="0" smtClean="0"/>
              <a:t>/</a:t>
            </a:r>
            <a:r>
              <a:rPr lang="de-AT" sz="2000" dirty="0" err="1" smtClean="0"/>
              <a:t>visualisation</a:t>
            </a:r>
            <a:endParaRPr lang="de-AT" sz="2000" dirty="0" smtClean="0"/>
          </a:p>
        </p:txBody>
      </p:sp>
      <p:sp>
        <p:nvSpPr>
          <p:cNvPr id="15364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AT" altLang="de-DE" sz="1000" smtClean="0">
                <a:solidFill>
                  <a:srgbClr val="0091A6"/>
                </a:solidFill>
                <a:latin typeface="Arial" pitchFamily="34" charset="0"/>
              </a:rPr>
              <a:t>Thomas Prorok</a:t>
            </a:r>
          </a:p>
        </p:txBody>
      </p:sp>
      <p:sp>
        <p:nvSpPr>
          <p:cNvPr id="15365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2F6313AA-5D27-489F-9E66-C7A51B7C4241}" type="datetime4"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11. Juli 2018</a:t>
            </a:fld>
            <a:r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t> </a:t>
            </a:r>
            <a:r>
              <a:rPr lang="en-US" altLang="de-DE" sz="1000" b="0" smtClean="0">
                <a:solidFill>
                  <a:srgbClr val="0091A6"/>
                </a:solidFill>
                <a:latin typeface="Arial" pitchFamily="34" charset="0"/>
              </a:rPr>
              <a:t>· Seite </a:t>
            </a:r>
            <a:fld id="{10194899-A5B1-4FE9-8C3A-25D5792856AF}" type="slidenum"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AT" altLang="de-DE" sz="1000" b="0" smtClean="0">
              <a:solidFill>
                <a:srgbClr val="0091A6"/>
              </a:solidFill>
              <a:latin typeface="Arial" pitchFamily="34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92" y="3717032"/>
            <a:ext cx="5600700" cy="279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261" y="1322250"/>
            <a:ext cx="5600371" cy="55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5400000">
            <a:off x="10164772" y="3680311"/>
            <a:ext cx="3642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/>
              <a:t>www.offenerhaushalt.at</a:t>
            </a:r>
          </a:p>
        </p:txBody>
      </p:sp>
    </p:spTree>
    <p:extLst>
      <p:ext uri="{BB962C8B-B14F-4D97-AF65-F5344CB8AC3E}">
        <p14:creationId xmlns:p14="http://schemas.microsoft.com/office/powerpoint/2010/main" val="1457114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>
          <a:xfrm>
            <a:off x="1007534" y="549276"/>
            <a:ext cx="9264929" cy="862013"/>
          </a:xfrm>
        </p:spPr>
        <p:txBody>
          <a:bodyPr/>
          <a:lstStyle/>
          <a:p>
            <a:r>
              <a:rPr lang="de-AT" altLang="de-DE" sz="2400" dirty="0"/>
              <a:t/>
            </a:r>
            <a:br>
              <a:rPr lang="de-AT" altLang="de-DE" sz="2400" dirty="0"/>
            </a:br>
            <a:r>
              <a:rPr lang="de-AT" altLang="de-DE" sz="2400" dirty="0"/>
              <a:t>Thesis </a:t>
            </a:r>
            <a:r>
              <a:rPr lang="de-AT" altLang="de-DE" sz="2400" dirty="0" smtClean="0"/>
              <a:t>5: </a:t>
            </a:r>
            <a:r>
              <a:rPr lang="de-AT" altLang="de-DE" sz="2400" dirty="0" err="1" smtClean="0"/>
              <a:t>Citizen</a:t>
            </a:r>
            <a:r>
              <a:rPr lang="de-AT" altLang="de-DE" sz="2400" dirty="0" smtClean="0"/>
              <a:t> Services &amp; </a:t>
            </a:r>
            <a:r>
              <a:rPr lang="de-AT" altLang="de-DE" sz="2400" dirty="0" err="1" smtClean="0"/>
              <a:t>quality</a:t>
            </a:r>
            <a:r>
              <a:rPr lang="de-AT" altLang="de-DE" sz="2400" dirty="0" smtClean="0"/>
              <a:t> </a:t>
            </a:r>
            <a:r>
              <a:rPr lang="de-AT" altLang="de-DE" sz="2400" dirty="0" err="1" smtClean="0"/>
              <a:t>management</a:t>
            </a:r>
            <a:r>
              <a:rPr lang="de-AT" altLang="de-DE" sz="2400" dirty="0" smtClean="0"/>
              <a:t> </a:t>
            </a:r>
            <a:r>
              <a:rPr lang="de-AT" altLang="de-DE" sz="2400" dirty="0" err="1" smtClean="0"/>
              <a:t>are</a:t>
            </a:r>
            <a:r>
              <a:rPr lang="de-AT" altLang="de-DE" sz="2400" dirty="0" smtClean="0"/>
              <a:t> </a:t>
            </a:r>
            <a:r>
              <a:rPr lang="de-AT" altLang="de-DE" sz="2400" dirty="0" err="1" smtClean="0"/>
              <a:t>important</a:t>
            </a:r>
            <a:r>
              <a:rPr lang="de-AT" altLang="de-DE" sz="2400" dirty="0" smtClean="0"/>
              <a:t> </a:t>
            </a:r>
            <a:r>
              <a:rPr lang="de-AT" altLang="de-DE" sz="2400" dirty="0" err="1" smtClean="0"/>
              <a:t>drivers</a:t>
            </a:r>
            <a:r>
              <a:rPr lang="de-AT" altLang="de-DE" sz="2400" dirty="0" smtClean="0"/>
              <a:t> </a:t>
            </a:r>
            <a:r>
              <a:rPr lang="de-AT" altLang="de-DE" sz="2400" dirty="0" err="1" smtClean="0"/>
              <a:t>for</a:t>
            </a:r>
            <a:r>
              <a:rPr lang="de-AT" altLang="de-DE" sz="2400" dirty="0" smtClean="0"/>
              <a:t> </a:t>
            </a:r>
            <a:r>
              <a:rPr lang="de-AT" altLang="de-DE" sz="2400" dirty="0" err="1" smtClean="0"/>
              <a:t>participation</a:t>
            </a:r>
            <a:r>
              <a:rPr lang="de-AT" altLang="de-DE" sz="2400" dirty="0" smtClean="0"/>
              <a:t> </a:t>
            </a:r>
          </a:p>
        </p:txBody>
      </p:sp>
      <p:sp>
        <p:nvSpPr>
          <p:cNvPr id="1638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AT" dirty="0" err="1" smtClean="0"/>
              <a:t>Good</a:t>
            </a:r>
            <a:r>
              <a:rPr lang="de-AT" dirty="0" smtClean="0"/>
              <a:t> </a:t>
            </a:r>
            <a:r>
              <a:rPr lang="de-AT" dirty="0" err="1" smtClean="0"/>
              <a:t>citizen</a:t>
            </a:r>
            <a:r>
              <a:rPr lang="de-AT" dirty="0" smtClean="0"/>
              <a:t> </a:t>
            </a:r>
            <a:r>
              <a:rPr lang="de-AT" dirty="0" err="1" smtClean="0"/>
              <a:t>service</a:t>
            </a:r>
            <a:r>
              <a:rPr lang="de-AT" dirty="0" smtClean="0"/>
              <a:t> </a:t>
            </a:r>
            <a:r>
              <a:rPr lang="de-AT" dirty="0" err="1" smtClean="0"/>
              <a:t>always</a:t>
            </a:r>
            <a:r>
              <a:rPr lang="de-AT" dirty="0" smtClean="0"/>
              <a:t> </a:t>
            </a:r>
            <a:r>
              <a:rPr lang="de-AT" dirty="0" err="1" smtClean="0"/>
              <a:t>involves</a:t>
            </a:r>
            <a:r>
              <a:rPr lang="de-AT" dirty="0" smtClean="0"/>
              <a:t> </a:t>
            </a:r>
            <a:r>
              <a:rPr lang="de-AT" dirty="0" err="1" smtClean="0"/>
              <a:t>citizens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cso</a:t>
            </a:r>
            <a:endParaRPr lang="de-AT" dirty="0" smtClean="0"/>
          </a:p>
          <a:p>
            <a:pPr eaLnBrk="1" hangingPunct="1">
              <a:defRPr/>
            </a:pPr>
            <a:r>
              <a:rPr lang="de-AT" dirty="0" smtClean="0"/>
              <a:t>Quality </a:t>
            </a:r>
            <a:r>
              <a:rPr lang="de-AT" dirty="0" err="1" smtClean="0"/>
              <a:t>managagement</a:t>
            </a:r>
            <a:r>
              <a:rPr lang="de-AT" dirty="0" smtClean="0"/>
              <a:t> </a:t>
            </a:r>
            <a:r>
              <a:rPr lang="de-AT" dirty="0" err="1" smtClean="0"/>
              <a:t>focuses</a:t>
            </a:r>
            <a:r>
              <a:rPr lang="de-AT" dirty="0" smtClean="0"/>
              <a:t> on </a:t>
            </a:r>
            <a:r>
              <a:rPr lang="de-AT" dirty="0" err="1" smtClean="0"/>
              <a:t>expectations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needs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citizens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customers</a:t>
            </a:r>
            <a:r>
              <a:rPr lang="de-AT" dirty="0" smtClean="0"/>
              <a:t> </a:t>
            </a:r>
          </a:p>
          <a:p>
            <a:pPr lvl="1">
              <a:defRPr/>
            </a:pPr>
            <a:r>
              <a:rPr lang="de-AT" dirty="0" smtClean="0"/>
              <a:t>Surveys</a:t>
            </a:r>
          </a:p>
          <a:p>
            <a:pPr lvl="1">
              <a:defRPr/>
            </a:pPr>
            <a:r>
              <a:rPr lang="de-AT" dirty="0" err="1" smtClean="0"/>
              <a:t>Questionnaire</a:t>
            </a:r>
            <a:endParaRPr lang="de-AT" dirty="0" smtClean="0"/>
          </a:p>
          <a:p>
            <a:pPr lvl="1">
              <a:defRPr/>
            </a:pPr>
            <a:r>
              <a:rPr lang="de-AT" dirty="0" err="1" smtClean="0"/>
              <a:t>Citizen</a:t>
            </a:r>
            <a:r>
              <a:rPr lang="de-AT" dirty="0" smtClean="0"/>
              <a:t> </a:t>
            </a:r>
            <a:r>
              <a:rPr lang="de-AT" dirty="0" err="1" smtClean="0"/>
              <a:t>meetings</a:t>
            </a:r>
            <a:endParaRPr lang="de-AT" dirty="0" smtClean="0"/>
          </a:p>
          <a:p>
            <a:pPr lvl="1">
              <a:defRPr/>
            </a:pPr>
            <a:r>
              <a:rPr lang="de-AT" dirty="0" err="1" smtClean="0"/>
              <a:t>Complainment</a:t>
            </a:r>
            <a:r>
              <a:rPr lang="de-AT" dirty="0" smtClean="0"/>
              <a:t> </a:t>
            </a:r>
            <a:r>
              <a:rPr lang="de-AT" dirty="0" err="1" smtClean="0"/>
              <a:t>systems</a:t>
            </a:r>
            <a:endParaRPr lang="de-AT" dirty="0" smtClean="0"/>
          </a:p>
          <a:p>
            <a:pPr>
              <a:defRPr/>
            </a:pPr>
            <a:r>
              <a:rPr lang="de-AT" dirty="0" smtClean="0"/>
              <a:t>Learning </a:t>
            </a:r>
            <a:r>
              <a:rPr lang="de-AT" dirty="0" err="1" smtClean="0"/>
              <a:t>Participation</a:t>
            </a:r>
            <a:endParaRPr lang="de-AT" dirty="0" smtClean="0"/>
          </a:p>
          <a:p>
            <a:pPr eaLnBrk="1" hangingPunct="1">
              <a:defRPr/>
            </a:pPr>
            <a:endParaRPr lang="de-AT" dirty="0" smtClean="0"/>
          </a:p>
          <a:p>
            <a:pPr eaLnBrk="1" hangingPunct="1">
              <a:defRPr/>
            </a:pPr>
            <a:endParaRPr lang="de-AT" dirty="0" smtClean="0"/>
          </a:p>
        </p:txBody>
      </p:sp>
      <p:sp>
        <p:nvSpPr>
          <p:cNvPr id="1536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AT" altLang="de-DE" sz="1000" smtClean="0">
                <a:solidFill>
                  <a:srgbClr val="0091A6"/>
                </a:solidFill>
                <a:latin typeface="Arial" pitchFamily="34" charset="0"/>
              </a:rPr>
              <a:t>Thomas Prorok</a:t>
            </a:r>
          </a:p>
        </p:txBody>
      </p:sp>
      <p:sp>
        <p:nvSpPr>
          <p:cNvPr id="1536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4B4427D7-8EBA-4582-8452-B6D1F09161B8}" type="datetime4"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11. Juli 2018</a:t>
            </a:fld>
            <a:r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t> </a:t>
            </a:r>
            <a:r>
              <a:rPr lang="en-US" altLang="de-DE" sz="1000" b="0" smtClean="0">
                <a:solidFill>
                  <a:srgbClr val="0091A6"/>
                </a:solidFill>
                <a:latin typeface="Arial" pitchFamily="34" charset="0"/>
              </a:rPr>
              <a:t>· Seite </a:t>
            </a:r>
            <a:fld id="{39E95F2F-CBA7-4B0E-938A-908A8E7BA14D}" type="slidenum">
              <a:rPr lang="de-AT" altLang="de-DE" sz="1000" b="0" smtClean="0">
                <a:solidFill>
                  <a:srgbClr val="0091A6"/>
                </a:solidFill>
                <a:latin typeface="Arial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AT" altLang="de-DE" sz="1000" b="0" smtClean="0">
              <a:solidFill>
                <a:srgbClr val="0091A6"/>
              </a:solidFill>
              <a:latin typeface="Arial" pitchFamily="34" charset="0"/>
            </a:endParaRPr>
          </a:p>
        </p:txBody>
      </p:sp>
      <p:pic>
        <p:nvPicPr>
          <p:cNvPr id="1536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932" y="2860323"/>
            <a:ext cx="7088717" cy="398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099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2800" dirty="0" smtClean="0">
                <a:sym typeface="Wingdings" panose="05000000000000000000" pitchFamily="2" charset="2"/>
              </a:rPr>
              <a:t></a:t>
            </a:r>
            <a:r>
              <a:rPr lang="de-AT" sz="2800" dirty="0" err="1" smtClean="0">
                <a:sym typeface="Wingdings" panose="05000000000000000000" pitchFamily="2" charset="2"/>
              </a:rPr>
              <a:t>With</a:t>
            </a:r>
            <a:r>
              <a:rPr lang="de-AT" sz="2800" dirty="0" smtClean="0">
                <a:sym typeface="Wingdings" panose="05000000000000000000" pitchFamily="2" charset="2"/>
              </a:rPr>
              <a:t> </a:t>
            </a:r>
            <a:r>
              <a:rPr lang="de-AT" sz="2800" dirty="0" err="1" smtClean="0">
                <a:sym typeface="Wingdings" panose="05000000000000000000" pitchFamily="2" charset="2"/>
              </a:rPr>
              <a:t>the</a:t>
            </a:r>
            <a:r>
              <a:rPr lang="de-AT" sz="2800" dirty="0" smtClean="0">
                <a:sym typeface="Wingdings" panose="05000000000000000000" pitchFamily="2" charset="2"/>
              </a:rPr>
              <a:t> </a:t>
            </a:r>
            <a:r>
              <a:rPr lang="de-AT" sz="2800" dirty="0" smtClean="0"/>
              <a:t>Open </a:t>
            </a:r>
            <a:r>
              <a:rPr lang="de-AT" sz="2800" dirty="0" err="1"/>
              <a:t>Government</a:t>
            </a:r>
            <a:r>
              <a:rPr lang="de-AT" sz="2800" dirty="0"/>
              <a:t> </a:t>
            </a:r>
            <a:r>
              <a:rPr lang="de-AT" sz="2800" dirty="0" err="1" smtClean="0"/>
              <a:t>to</a:t>
            </a:r>
            <a:r>
              <a:rPr lang="de-AT" sz="2800" dirty="0" smtClean="0"/>
              <a:t> a </a:t>
            </a:r>
            <a:r>
              <a:rPr lang="de-AT" sz="2800" dirty="0" err="1" smtClean="0"/>
              <a:t>culture</a:t>
            </a:r>
            <a:r>
              <a:rPr lang="de-AT" sz="2800" dirty="0" smtClean="0"/>
              <a:t> </a:t>
            </a:r>
            <a:r>
              <a:rPr lang="de-AT" sz="2800" dirty="0" err="1" smtClean="0"/>
              <a:t>of</a:t>
            </a:r>
            <a:r>
              <a:rPr lang="de-AT" sz="2800" dirty="0" smtClean="0"/>
              <a:t> open </a:t>
            </a:r>
            <a:r>
              <a:rPr lang="de-AT" sz="2800" dirty="0" err="1" smtClean="0"/>
              <a:t>participation</a:t>
            </a:r>
            <a:endParaRPr lang="de-AT" sz="2800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87" y="1167996"/>
            <a:ext cx="7632848" cy="5396689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3933056"/>
            <a:ext cx="1659012" cy="2420888"/>
          </a:xfrm>
          <a:prstGeom prst="rect">
            <a:avLst/>
          </a:prstGeom>
        </p:spPr>
      </p:pic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2135560" y="6353944"/>
            <a:ext cx="8136830" cy="4214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541338" indent="-5413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0113" indent="-179388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charset="0"/>
                <a:cs typeface="+mn-cs"/>
              </a:defRPr>
            </a:lvl2pPr>
            <a:lvl3pPr marL="1082675" indent="-3175" algn="l" rtl="0" eaLnBrk="1" fontAlgn="base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+mn-cs"/>
              </a:defRPr>
            </a:lvl3pPr>
            <a:lvl4pPr marL="1844675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4pPr>
            <a:lvl5pPr marL="225266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5pPr>
            <a:lvl6pPr marL="270986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6pPr>
            <a:lvl7pPr marL="316706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7pPr>
            <a:lvl8pPr marL="362426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8pPr>
            <a:lvl9pPr marL="408146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kern="0" dirty="0">
                <a:hlinkClick r:id="rId5"/>
              </a:rPr>
              <a:t>http://www.kdz.eu/en/open-government-implementation-model</a:t>
            </a:r>
            <a:r>
              <a:rPr lang="en-GB" sz="1800" kern="0" dirty="0"/>
              <a:t> </a:t>
            </a:r>
          </a:p>
          <a:p>
            <a:endParaRPr lang="en-GB" sz="1800" kern="0" dirty="0"/>
          </a:p>
          <a:p>
            <a:endParaRPr lang="de-AT" sz="1800" kern="0" dirty="0"/>
          </a:p>
        </p:txBody>
      </p:sp>
      <p:pic>
        <p:nvPicPr>
          <p:cNvPr id="9" name="Picture 2" descr="http://opencommons.public1.linz.at/wp-content/uploads/2012/12/20121213-17573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1340768"/>
            <a:ext cx="2031814" cy="324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30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de-AT" altLang="de-DE" sz="1000">
                <a:solidFill>
                  <a:srgbClr val="0091A6"/>
                </a:solidFill>
                <a:latin typeface="Arial" charset="0"/>
              </a:rPr>
              <a:t>Thomas Prorok</a:t>
            </a:r>
          </a:p>
        </p:txBody>
      </p:sp>
      <p:sp>
        <p:nvSpPr>
          <p:cNvPr id="17411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ea typeface="MS PGothic" pitchFamily="34" charset="-128"/>
                <a:cs typeface="Arial" charset="0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A1E0F407-5964-498A-A4C9-4E2767D4A4A2}" type="datetime4">
              <a:rPr lang="de-AT" altLang="de-DE" sz="1000" b="0">
                <a:solidFill>
                  <a:srgbClr val="0091A6"/>
                </a:solidFill>
                <a:latin typeface="Arial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11. Juli 2018</a:t>
            </a:fld>
            <a:r>
              <a:rPr lang="de-AT" altLang="de-DE" sz="1000" b="0">
                <a:solidFill>
                  <a:srgbClr val="0091A6"/>
                </a:solidFill>
                <a:latin typeface="Arial" charset="0"/>
              </a:rPr>
              <a:t> </a:t>
            </a:r>
            <a:r>
              <a:rPr lang="en-US" altLang="de-DE" sz="1000" b="0">
                <a:solidFill>
                  <a:srgbClr val="0091A6"/>
                </a:solidFill>
                <a:latin typeface="Arial" charset="0"/>
              </a:rPr>
              <a:t>· Seite </a:t>
            </a:r>
            <a:fld id="{D560B75E-7FD0-4A8A-9A9C-4E2273D282E1}" type="slidenum">
              <a:rPr lang="de-AT" altLang="de-DE" sz="1000" b="0">
                <a:solidFill>
                  <a:srgbClr val="0091A6"/>
                </a:solidFill>
                <a:latin typeface="Arial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AT" altLang="de-DE" sz="1000" b="0">
              <a:solidFill>
                <a:srgbClr val="0091A6"/>
              </a:solidFill>
              <a:latin typeface="Arial" charset="0"/>
            </a:endParaRPr>
          </a:p>
        </p:txBody>
      </p:sp>
      <p:sp>
        <p:nvSpPr>
          <p:cNvPr id="19460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altLang="de-DE" smtClean="0"/>
              <a:t>Contact</a:t>
            </a: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5591176" y="1628776"/>
            <a:ext cx="359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ea typeface="MS PGothic" pitchFamily="34" charset="-128"/>
                <a:cs typeface="Arial" charset="0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endParaRPr lang="de-DE" altLang="de-DE" sz="1800" b="0">
              <a:latin typeface="Arial" charset="0"/>
            </a:endParaRPr>
          </a:p>
        </p:txBody>
      </p:sp>
      <p:sp>
        <p:nvSpPr>
          <p:cNvPr id="17414" name="Rechteck 2"/>
          <p:cNvSpPr>
            <a:spLocks noChangeArrowheads="1"/>
          </p:cNvSpPr>
          <p:nvPr/>
        </p:nvSpPr>
        <p:spPr bwMode="auto">
          <a:xfrm>
            <a:off x="2855914" y="4292600"/>
            <a:ext cx="4930775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ea typeface="MS PGothic" pitchFamily="34" charset="-128"/>
                <a:cs typeface="Arial" charset="0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lang="de-DE" altLang="de-DE" sz="2400">
                <a:latin typeface="Arial" charset="0"/>
              </a:rPr>
              <a:t>Thomas Prorok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lang="de-DE" altLang="de-DE" sz="2400">
                <a:latin typeface="Arial" charset="0"/>
                <a:hlinkClick r:id="rId3"/>
              </a:rPr>
              <a:t>prorok@kdz.or.at</a:t>
            </a:r>
            <a:r>
              <a:rPr lang="de-DE" altLang="de-DE" sz="2400">
                <a:latin typeface="Arial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None/>
            </a:pPr>
            <a:endParaRPr lang="de-DE" altLang="de-DE" sz="2400"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lang="de-DE" altLang="de-DE" sz="2400">
                <a:latin typeface="Arial" charset="0"/>
              </a:rPr>
              <a:t>+43 1 </a:t>
            </a:r>
            <a:r>
              <a:rPr lang="de-AT" altLang="de-DE" sz="2400">
                <a:latin typeface="Arial" charset="0"/>
              </a:rPr>
              <a:t>89 234 92-0</a:t>
            </a:r>
          </a:p>
        </p:txBody>
      </p:sp>
      <p:pic>
        <p:nvPicPr>
          <p:cNvPr id="17415" name="Picture 3" descr="prorok_mitt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6" y="1754188"/>
            <a:ext cx="165576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5" descr="Follow krabina on Twi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6" y="1773239"/>
            <a:ext cx="13303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6" y="2636839"/>
            <a:ext cx="13303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Rechteck 2"/>
          <p:cNvSpPr>
            <a:spLocks noChangeArrowheads="1"/>
          </p:cNvSpPr>
          <p:nvPr/>
        </p:nvSpPr>
        <p:spPr bwMode="auto">
          <a:xfrm>
            <a:off x="6311900" y="2743200"/>
            <a:ext cx="4497388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ea typeface="MS PGothic" pitchFamily="34" charset="-128"/>
                <a:cs typeface="Arial" charset="0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de-AT" altLang="de-DE" sz="2400">
                <a:latin typeface="Arial" charset="0"/>
                <a:hlinkClick r:id="rId7"/>
              </a:rPr>
              <a:t>www.facebook.com/KDZ.or.at</a:t>
            </a:r>
            <a:endParaRPr lang="de-AT" altLang="de-DE" sz="24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de-AT" altLang="de-DE" sz="2400" b="0">
              <a:latin typeface="Arial" charset="0"/>
            </a:endParaRPr>
          </a:p>
        </p:txBody>
      </p:sp>
      <p:sp>
        <p:nvSpPr>
          <p:cNvPr id="17419" name="Rechteck 3"/>
          <p:cNvSpPr>
            <a:spLocks noChangeArrowheads="1"/>
          </p:cNvSpPr>
          <p:nvPr/>
        </p:nvSpPr>
        <p:spPr bwMode="auto">
          <a:xfrm>
            <a:off x="6456363" y="1658939"/>
            <a:ext cx="45720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F29400"/>
              </a:buClr>
              <a:buFont typeface="Wingdings" pitchFamily="2" charset="2"/>
              <a:buChar char="q"/>
              <a:defRPr sz="2200" b="1">
                <a:solidFill>
                  <a:schemeClr val="tx1"/>
                </a:solidFill>
                <a:latin typeface="Arial Black" pitchFamily="34" charset="0"/>
                <a:ea typeface="MS PGothic" pitchFamily="34" charset="-128"/>
                <a:cs typeface="Arial" charset="0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Font typeface="Wingdings 3" pitchFamily="18" charset="2"/>
              <a:buChar char="¬"/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lnSpc>
                <a:spcPct val="130000"/>
              </a:lnSpc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lang="de-AT" altLang="de-DE" sz="2400">
                <a:solidFill>
                  <a:srgbClr val="000000"/>
                </a:solidFill>
                <a:latin typeface="Arial" charset="0"/>
              </a:rPr>
              <a:t>@thomasprorok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lang="de-AT" altLang="de-DE" sz="2400">
                <a:solidFill>
                  <a:srgbClr val="000000"/>
                </a:solidFill>
                <a:latin typeface="Arial" charset="0"/>
              </a:rPr>
              <a:t>@KDZ_Austria</a:t>
            </a:r>
          </a:p>
        </p:txBody>
      </p:sp>
      <p:sp>
        <p:nvSpPr>
          <p:cNvPr id="5" name="Rechteck 4"/>
          <p:cNvSpPr/>
          <p:nvPr/>
        </p:nvSpPr>
        <p:spPr>
          <a:xfrm>
            <a:off x="6708775" y="4656138"/>
            <a:ext cx="4572000" cy="12938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altLang="de-DE" sz="2600" b="1" kern="0" dirty="0">
                <a:solidFill>
                  <a:srgbClr val="F29400"/>
                </a:solidFill>
                <a:latin typeface="Arial Black"/>
                <a:ea typeface="+mj-ea"/>
              </a:rPr>
              <a:t>www.kdz.or.at</a:t>
            </a:r>
            <a:br>
              <a:rPr lang="de-DE" altLang="de-DE" sz="2600" b="1" kern="0" dirty="0">
                <a:solidFill>
                  <a:srgbClr val="F29400"/>
                </a:solidFill>
                <a:latin typeface="Arial Black"/>
                <a:ea typeface="+mj-ea"/>
              </a:rPr>
            </a:br>
            <a:endParaRPr lang="de-DE" altLang="de-DE" sz="2600" b="1" kern="0" dirty="0">
              <a:solidFill>
                <a:srgbClr val="F29400"/>
              </a:solidFill>
              <a:latin typeface="Arial Black"/>
              <a:ea typeface="+mj-ea"/>
            </a:endParaRPr>
          </a:p>
          <a:p>
            <a:pPr>
              <a:defRPr/>
            </a:pPr>
            <a:r>
              <a:rPr lang="de-DE" altLang="de-DE" sz="2600" b="1" kern="0" dirty="0">
                <a:solidFill>
                  <a:srgbClr val="F29400"/>
                </a:solidFill>
                <a:latin typeface="Arial Black"/>
                <a:ea typeface="+mj-ea"/>
              </a:rPr>
              <a:t>www.bacid.eu</a:t>
            </a:r>
          </a:p>
        </p:txBody>
      </p:sp>
      <p:pic>
        <p:nvPicPr>
          <p:cNvPr id="1742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3429001"/>
            <a:ext cx="13350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22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DZ Präsentatio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 Black"/>
        <a:ea typeface=""/>
        <a:cs typeface="Arial"/>
      </a:majorFont>
      <a:minorFont>
        <a:latin typeface="Arial Black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KDZ Präsentation</Template>
  <TotalTime>0</TotalTime>
  <Words>508</Words>
  <Application>Microsoft Office PowerPoint</Application>
  <PresentationFormat>Custom</PresentationFormat>
  <Paragraphs>123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KDZ Präsentation</vt:lpstr>
      <vt:lpstr>Building Trust through (budget) transparency</vt:lpstr>
      <vt:lpstr>Tranzparenz und Verantwortung</vt:lpstr>
      <vt:lpstr>Open State – Open Government</vt:lpstr>
      <vt:lpstr>Thesis 1: Citizens want to participate</vt:lpstr>
      <vt:lpstr> Thesis 2: Social Media are catalyst for participation</vt:lpstr>
      <vt:lpstr>Thesis 3: Transparency is the basis for participation &amp; trust</vt:lpstr>
      <vt:lpstr>Thesis 4: Open Government Data is ONE IMPORTANT part of transparency &amp; participation</vt:lpstr>
      <vt:lpstr> Thesis 5: Citizen Services &amp; quality management are important drivers for participation </vt:lpstr>
      <vt:lpstr>With the Open Government to a culture of open participation</vt:lpstr>
      <vt:lpstr>Contact</vt:lpstr>
    </vt:vector>
  </TitlesOfParts>
  <Company>root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root</dc:creator>
  <cp:lastModifiedBy>Selma Ahatovic-Lihic</cp:lastModifiedBy>
  <cp:revision>291</cp:revision>
  <cp:lastPrinted>2018-02-28T10:02:16Z</cp:lastPrinted>
  <dcterms:created xsi:type="dcterms:W3CDTF">2011-03-09T13:44:54Z</dcterms:created>
  <dcterms:modified xsi:type="dcterms:W3CDTF">2018-07-11T07:59:13Z</dcterms:modified>
</cp:coreProperties>
</file>